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Lst>
  <p:sldSz cy="5143500" cx="9144000"/>
  <p:notesSz cx="6858000" cy="9144000"/>
  <p:embeddedFontLst>
    <p:embeddedFont>
      <p:font typeface="Poppins"/>
      <p:bold r:id="rId37"/>
      <p:boldItalic r:id="rId38"/>
    </p:embeddedFont>
    <p:embeddedFont>
      <p:font typeface="Average"/>
      <p:regular r:id="rId39"/>
    </p:embeddedFont>
    <p:embeddedFont>
      <p:font typeface="Oswald"/>
      <p:regular r:id="rId40"/>
      <p:bold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A164AFD-A2F0-428B-A1B8-98971491FB0C}">
  <a:tblStyle styleId="{DA164AFD-A2F0-428B-A1B8-98971491FB0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swald-regular.fntdata"/><Relationship Id="rId20" Type="http://schemas.openxmlformats.org/officeDocument/2006/relationships/slide" Target="slides/slide14.xml"/><Relationship Id="rId41" Type="http://schemas.openxmlformats.org/officeDocument/2006/relationships/font" Target="fonts/Oswald-bold.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font" Target="fonts/Poppins-bold.fntdata"/><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font" Target="fonts/Average-regular.fntdata"/><Relationship Id="rId16" Type="http://schemas.openxmlformats.org/officeDocument/2006/relationships/slide" Target="slides/slide10.xml"/><Relationship Id="rId38" Type="http://schemas.openxmlformats.org/officeDocument/2006/relationships/font" Target="fonts/Poppins-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jpg>
</file>

<file path=ppt/media/image13.png>
</file>

<file path=ppt/media/image14.png>
</file>

<file path=ppt/media/image16.png>
</file>

<file path=ppt/media/image17.png>
</file>

<file path=ppt/media/image18.png>
</file>

<file path=ppt/media/image19.png>
</file>

<file path=ppt/media/image2.jpg>
</file>

<file path=ppt/media/image20.png>
</file>

<file path=ppt/media/image22.png>
</file>

<file path=ppt/media/image23.png>
</file>

<file path=ppt/media/image26.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6.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31953f49b18_3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g31953f49b18_3_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18b36359fe_4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g318b36359fe_4_7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31953f49b1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g31953f49b18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31953f49b18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g31953f49b18_0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1953f49b18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g31953f49b18_0_2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1953f49b18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g31953f49b18_0_3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318b85bb0f4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AI-Powered Voice Assistants</a:t>
            </a:r>
            <a:br>
              <a:rPr b="1" lang="en">
                <a:solidFill>
                  <a:schemeClr val="dk1"/>
                </a:solidFill>
              </a:rPr>
            </a:br>
            <a:r>
              <a:rPr lang="en">
                <a:solidFill>
                  <a:schemeClr val="dk1"/>
                </a:solidFill>
              </a:rPr>
              <a:t>"AI-powered voice assistants are designed to emulate the voice and tone of real sales agents. By analyzing past interactions, these systems can deliver messages that feel natural and engaging, ensuring consistency across every customer touchpoint."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Scalable Yet Personalized</a:t>
            </a:r>
            <a:br>
              <a:rPr b="1" lang="en">
                <a:solidFill>
                  <a:schemeClr val="dk1"/>
                </a:solidFill>
              </a:rPr>
            </a:br>
            <a:r>
              <a:rPr lang="en">
                <a:solidFill>
                  <a:schemeClr val="dk1"/>
                </a:solidFill>
              </a:rPr>
              <a:t>"One of the key advantages of this technology is the balance it strikes between scalability and personalization. While it automates repetitive tasks, it retains a human-like touch, ensuring customers feel valued and understood, even at scale."</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Automated Outreach</a:t>
            </a:r>
            <a:br>
              <a:rPr b="1" lang="en">
                <a:solidFill>
                  <a:schemeClr val="dk1"/>
                </a:solidFill>
              </a:rPr>
            </a:br>
            <a:r>
              <a:rPr lang="en">
                <a:solidFill>
                  <a:schemeClr val="dk1"/>
                </a:solidFill>
              </a:rPr>
              <a:t>"With high-volume outreach tasks handled by AI, human sales agents can focus on more complex, high-value opportunities. This not only improves efficiency but also enhances overall sales performance by prioritizing human effort where it matters most."</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4o</a:t>
            </a:r>
            <a:endParaRPr>
              <a:solidFill>
                <a:schemeClr val="dk1"/>
              </a:solidFill>
            </a:endParaRPr>
          </a:p>
          <a:p>
            <a:pPr indent="0" lvl="0" marL="0" rtl="0" algn="l">
              <a:spcBef>
                <a:spcPts val="0"/>
              </a:spcBef>
              <a:spcAft>
                <a:spcPts val="0"/>
              </a:spcAft>
              <a:buNone/>
            </a:pPr>
            <a:r>
              <a:t/>
            </a:r>
            <a:endParaRPr/>
          </a:p>
        </p:txBody>
      </p:sp>
      <p:sp>
        <p:nvSpPr>
          <p:cNvPr id="205" name="Google Shape;205;g318b85bb0f4_0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318b85bb0f4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AI Voice Training &amp; Outreach</a:t>
            </a:r>
            <a:br>
              <a:rPr b="1" lang="en">
                <a:solidFill>
                  <a:schemeClr val="dk1"/>
                </a:solidFill>
              </a:rPr>
            </a:br>
            <a:r>
              <a:rPr lang="en">
                <a:solidFill>
                  <a:schemeClr val="dk1"/>
                </a:solidFill>
              </a:rPr>
              <a:t>"Our AI begins by training on recorded sales calls to replicate the voice and style of human agents. Once ready, it takes over routine outreach, managing low-priority calls and scaling lead generation efficiently."</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Human-Agent Focus</a:t>
            </a:r>
            <a:br>
              <a:rPr b="1" lang="en">
                <a:solidFill>
                  <a:schemeClr val="dk1"/>
                </a:solidFill>
              </a:rPr>
            </a:br>
            <a:r>
              <a:rPr lang="en">
                <a:solidFill>
                  <a:schemeClr val="dk1"/>
                </a:solidFill>
              </a:rPr>
              <a:t>"This allows human agents to focus their efforts on what they do best—nurturing qualified leads and closing high-value sales. By automating repetitive tasks, the team can allocate their time to impactful interactions."</a:t>
            </a:r>
            <a:endParaRPr>
              <a:solidFill>
                <a:schemeClr val="dk1"/>
              </a:solidFill>
            </a:endParaRPr>
          </a:p>
          <a:p>
            <a:pPr indent="0" lvl="0" marL="0" rtl="0" algn="l">
              <a:lnSpc>
                <a:spcPct val="115000"/>
              </a:lnSpc>
              <a:spcBef>
                <a:spcPts val="1200"/>
              </a:spcBef>
              <a:spcAft>
                <a:spcPts val="1200"/>
              </a:spcAft>
              <a:buNone/>
            </a:pPr>
            <a:r>
              <a:rPr b="1" lang="en">
                <a:solidFill>
                  <a:schemeClr val="dk1"/>
                </a:solidFill>
              </a:rPr>
              <a:t>Scalable &amp; Adaptive</a:t>
            </a:r>
            <a:br>
              <a:rPr b="1" lang="en">
                <a:solidFill>
                  <a:schemeClr val="dk1"/>
                </a:solidFill>
              </a:rPr>
            </a:br>
            <a:r>
              <a:rPr lang="en">
                <a:solidFill>
                  <a:schemeClr val="dk1"/>
                </a:solidFill>
              </a:rPr>
              <a:t>"The AI system is not only scalable but highly adaptive. Continuous feedback loops ensure its performance improves over time, and it’s flexible enough to handle various campaign needs, from new lead generation to re-engagement and upselling.</a:t>
            </a:r>
            <a:endParaRPr/>
          </a:p>
        </p:txBody>
      </p:sp>
      <p:sp>
        <p:nvSpPr>
          <p:cNvPr id="226" name="Google Shape;226;g318b85bb0f4_0_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318b85bb0f4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g318b85bb0f4_0_8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318b36359fe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g318b36359fe_3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318b36359fe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g318b36359fe_4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31953f49b18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g31953f49b18_0_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318b36359fe_4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g318b36359fe_4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318b36359fe_4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g318b36359fe_4_7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31953f49b18_4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2E2D2D"/>
              </a:buClr>
              <a:buSzPts val="1500"/>
              <a:buFont typeface="Average"/>
              <a:buChar char="●"/>
            </a:pPr>
            <a:r>
              <a:rPr lang="en" sz="1500">
                <a:solidFill>
                  <a:srgbClr val="2E2D2D"/>
                </a:solidFill>
                <a:latin typeface="Average"/>
                <a:ea typeface="Average"/>
                <a:cs typeface="Average"/>
                <a:sym typeface="Average"/>
              </a:rPr>
              <a:t>While the proposed solutions offer significant opportunities for SOTI, it is essential to recognize and address potential risks that could impact project success.</a:t>
            </a:r>
            <a:endParaRPr sz="1500">
              <a:solidFill>
                <a:srgbClr val="2E2D2D"/>
              </a:solidFill>
              <a:latin typeface="Average"/>
              <a:ea typeface="Average"/>
              <a:cs typeface="Average"/>
              <a:sym typeface="Average"/>
            </a:endParaRPr>
          </a:p>
          <a:p>
            <a:pPr indent="-323850" lvl="0" marL="457200" rtl="0" algn="l">
              <a:spcBef>
                <a:spcPts val="1000"/>
              </a:spcBef>
              <a:spcAft>
                <a:spcPts val="1000"/>
              </a:spcAft>
              <a:buClr>
                <a:srgbClr val="2E2D2D"/>
              </a:buClr>
              <a:buSzPts val="1500"/>
              <a:buFont typeface="Average"/>
              <a:buChar char="●"/>
            </a:pPr>
            <a:r>
              <a:rPr lang="en" sz="1500">
                <a:solidFill>
                  <a:srgbClr val="2E2D2D"/>
                </a:solidFill>
                <a:latin typeface="Average"/>
                <a:ea typeface="Average"/>
                <a:cs typeface="Average"/>
                <a:sym typeface="Average"/>
              </a:rPr>
              <a:t>The risk assessment process included identifying, analyzing, and planning for both AI integration and the virtual sales platform to mitigate any adverse effects on project timelines, cost, and overall outcomes.</a:t>
            </a:r>
            <a:endParaRPr sz="800">
              <a:solidFill>
                <a:srgbClr val="2E2D2D"/>
              </a:solidFill>
            </a:endParaRPr>
          </a:p>
        </p:txBody>
      </p:sp>
      <p:sp>
        <p:nvSpPr>
          <p:cNvPr id="322" name="Google Shape;322;g31953f49b18_4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31953f49b18_4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verage"/>
                <a:ea typeface="Average"/>
                <a:cs typeface="Average"/>
                <a:sym typeface="Average"/>
              </a:rPr>
              <a:t>R1</a:t>
            </a:r>
            <a:endParaRPr sz="1200">
              <a:solidFill>
                <a:schemeClr val="dk1"/>
              </a:solidFill>
              <a:latin typeface="Average"/>
              <a:ea typeface="Average"/>
              <a:cs typeface="Average"/>
              <a:sym typeface="Average"/>
            </a:endParaRPr>
          </a:p>
          <a:p>
            <a:pPr indent="0" lvl="0" marL="0" rtl="0" algn="l">
              <a:spcBef>
                <a:spcPts val="0"/>
              </a:spcBef>
              <a:spcAft>
                <a:spcPts val="0"/>
              </a:spcAft>
              <a:buNone/>
            </a:pPr>
            <a:r>
              <a:rPr b="1" lang="en" sz="1200">
                <a:solidFill>
                  <a:schemeClr val="dk1"/>
                </a:solidFill>
                <a:latin typeface="Average"/>
                <a:ea typeface="Average"/>
                <a:cs typeface="Average"/>
                <a:sym typeface="Average"/>
              </a:rPr>
              <a:t>Complexity of AI Integration</a:t>
            </a:r>
            <a:r>
              <a:rPr lang="en" sz="1200">
                <a:solidFill>
                  <a:schemeClr val="dk1"/>
                </a:solidFill>
                <a:latin typeface="Average"/>
                <a:ea typeface="Average"/>
                <a:cs typeface="Average"/>
                <a:sym typeface="Average"/>
              </a:rPr>
              <a:t>: Potential challenges with implementing AI technology that aligns seamlessly with existing systems.</a:t>
            </a:r>
            <a:endParaRPr sz="1200">
              <a:solidFill>
                <a:schemeClr val="dk1"/>
              </a:solidFill>
              <a:latin typeface="Average"/>
              <a:ea typeface="Average"/>
              <a:cs typeface="Average"/>
              <a:sym typeface="Average"/>
            </a:endParaRPr>
          </a:p>
          <a:p>
            <a:pPr indent="0" lvl="0" marL="0" rtl="0" algn="l">
              <a:spcBef>
                <a:spcPts val="0"/>
              </a:spcBef>
              <a:spcAft>
                <a:spcPts val="0"/>
              </a:spcAft>
              <a:buNone/>
            </a:pPr>
            <a:r>
              <a:rPr lang="en" sz="1200">
                <a:solidFill>
                  <a:schemeClr val="dk1"/>
                </a:solidFill>
                <a:latin typeface="Average"/>
                <a:ea typeface="Average"/>
                <a:cs typeface="Average"/>
                <a:sym typeface="Average"/>
              </a:rPr>
              <a:t>Conduct a pilot phase to test AI compatibility before full-scale deployment. Allocate additional resources for technical support and training.</a:t>
            </a:r>
            <a:endParaRPr sz="1200">
              <a:solidFill>
                <a:schemeClr val="dk1"/>
              </a:solidFill>
              <a:latin typeface="Average"/>
              <a:ea typeface="Average"/>
              <a:cs typeface="Average"/>
              <a:sym typeface="Average"/>
            </a:endParaRPr>
          </a:p>
          <a:p>
            <a:pPr indent="0" lvl="0" marL="0" rtl="0" algn="l">
              <a:spcBef>
                <a:spcPts val="0"/>
              </a:spcBef>
              <a:spcAft>
                <a:spcPts val="0"/>
              </a:spcAft>
              <a:buNone/>
            </a:pPr>
            <a:r>
              <a:t/>
            </a:r>
            <a:endParaRPr sz="1200">
              <a:solidFill>
                <a:schemeClr val="dk1"/>
              </a:solidFill>
              <a:latin typeface="Average"/>
              <a:ea typeface="Average"/>
              <a:cs typeface="Average"/>
              <a:sym typeface="Average"/>
            </a:endParaRPr>
          </a:p>
          <a:p>
            <a:pPr indent="0" lvl="0" marL="0" rtl="0" algn="l">
              <a:spcBef>
                <a:spcPts val="0"/>
              </a:spcBef>
              <a:spcAft>
                <a:spcPts val="0"/>
              </a:spcAft>
              <a:buNone/>
            </a:pPr>
            <a:r>
              <a:rPr lang="en" sz="1200">
                <a:solidFill>
                  <a:schemeClr val="dk1"/>
                </a:solidFill>
                <a:latin typeface="Average"/>
                <a:ea typeface="Average"/>
                <a:cs typeface="Average"/>
                <a:sym typeface="Average"/>
              </a:rPr>
              <a:t>R2</a:t>
            </a:r>
            <a:endParaRPr sz="1200">
              <a:solidFill>
                <a:schemeClr val="dk1"/>
              </a:solidFill>
              <a:latin typeface="Average"/>
              <a:ea typeface="Average"/>
              <a:cs typeface="Average"/>
              <a:sym typeface="Average"/>
            </a:endParaRPr>
          </a:p>
          <a:p>
            <a:pPr indent="0" lvl="0" marL="0" rtl="0" algn="l">
              <a:spcBef>
                <a:spcPts val="0"/>
              </a:spcBef>
              <a:spcAft>
                <a:spcPts val="0"/>
              </a:spcAft>
              <a:buNone/>
            </a:pPr>
            <a:r>
              <a:rPr b="1" lang="en" sz="1200">
                <a:solidFill>
                  <a:schemeClr val="dk1"/>
                </a:solidFill>
                <a:latin typeface="Average"/>
                <a:ea typeface="Average"/>
                <a:cs typeface="Average"/>
                <a:sym typeface="Average"/>
              </a:rPr>
              <a:t>Data Security and Privacy Concerns</a:t>
            </a:r>
            <a:r>
              <a:rPr lang="en" sz="1200">
                <a:solidFill>
                  <a:schemeClr val="dk1"/>
                </a:solidFill>
                <a:latin typeface="Average"/>
                <a:ea typeface="Average"/>
                <a:cs typeface="Average"/>
                <a:sym typeface="Average"/>
              </a:rPr>
              <a:t>: Risks associated with handling client data securely during AI-led processes.</a:t>
            </a:r>
            <a:endParaRPr sz="1200">
              <a:solidFill>
                <a:schemeClr val="dk1"/>
              </a:solidFill>
              <a:latin typeface="Average"/>
              <a:ea typeface="Average"/>
              <a:cs typeface="Average"/>
              <a:sym typeface="Average"/>
            </a:endParaRPr>
          </a:p>
          <a:p>
            <a:pPr indent="0" lvl="0" marL="0" rtl="0" algn="l">
              <a:spcBef>
                <a:spcPts val="0"/>
              </a:spcBef>
              <a:spcAft>
                <a:spcPts val="0"/>
              </a:spcAft>
              <a:buNone/>
            </a:pPr>
            <a:r>
              <a:rPr lang="en" sz="1200">
                <a:solidFill>
                  <a:schemeClr val="dk1"/>
                </a:solidFill>
                <a:latin typeface="Average"/>
                <a:ea typeface="Average"/>
                <a:cs typeface="Average"/>
                <a:sym typeface="Average"/>
              </a:rPr>
              <a:t>Adhere to SOTI’s data privacy policies and implement advanced security protocols. Regularly audit and update security measures to ensure compliance.</a:t>
            </a:r>
            <a:endParaRPr sz="1200">
              <a:solidFill>
                <a:schemeClr val="dk1"/>
              </a:solidFill>
              <a:latin typeface="Average"/>
              <a:ea typeface="Average"/>
              <a:cs typeface="Average"/>
              <a:sym typeface="Average"/>
            </a:endParaRPr>
          </a:p>
          <a:p>
            <a:pPr indent="0" lvl="0" marL="0" rtl="0" algn="l">
              <a:spcBef>
                <a:spcPts val="0"/>
              </a:spcBef>
              <a:spcAft>
                <a:spcPts val="0"/>
              </a:spcAft>
              <a:buNone/>
            </a:pPr>
            <a:r>
              <a:t/>
            </a:r>
            <a:endParaRPr sz="1200">
              <a:solidFill>
                <a:schemeClr val="dk1"/>
              </a:solidFill>
              <a:latin typeface="Average"/>
              <a:ea typeface="Average"/>
              <a:cs typeface="Average"/>
              <a:sym typeface="Average"/>
            </a:endParaRPr>
          </a:p>
          <a:p>
            <a:pPr indent="0" lvl="0" marL="0" rtl="0" algn="l">
              <a:spcBef>
                <a:spcPts val="0"/>
              </a:spcBef>
              <a:spcAft>
                <a:spcPts val="0"/>
              </a:spcAft>
              <a:buClr>
                <a:schemeClr val="dk1"/>
              </a:buClr>
              <a:buSzPts val="1100"/>
              <a:buFont typeface="Arial"/>
              <a:buNone/>
            </a:pPr>
            <a:r>
              <a:rPr lang="en" sz="1200">
                <a:solidFill>
                  <a:schemeClr val="dk1"/>
                </a:solidFill>
                <a:latin typeface="Average"/>
                <a:ea typeface="Average"/>
                <a:cs typeface="Average"/>
                <a:sym typeface="Average"/>
              </a:rPr>
              <a:t>R3</a:t>
            </a:r>
            <a:endParaRPr sz="1200">
              <a:solidFill>
                <a:schemeClr val="dk1"/>
              </a:solidFill>
              <a:latin typeface="Average"/>
              <a:ea typeface="Average"/>
              <a:cs typeface="Average"/>
              <a:sym typeface="Average"/>
            </a:endParaRPr>
          </a:p>
          <a:p>
            <a:pPr indent="0" lvl="0" marL="0" rtl="0" algn="l">
              <a:spcBef>
                <a:spcPts val="0"/>
              </a:spcBef>
              <a:spcAft>
                <a:spcPts val="0"/>
              </a:spcAft>
              <a:buClr>
                <a:schemeClr val="dk1"/>
              </a:buClr>
              <a:buSzPts val="1100"/>
              <a:buFont typeface="Arial"/>
              <a:buNone/>
            </a:pPr>
            <a:r>
              <a:rPr b="1" lang="en" sz="1200">
                <a:solidFill>
                  <a:schemeClr val="dk1"/>
                </a:solidFill>
                <a:latin typeface="Average"/>
                <a:ea typeface="Average"/>
                <a:cs typeface="Average"/>
                <a:sym typeface="Average"/>
              </a:rPr>
              <a:t>Initial Cost and Resource Allocation for AI</a:t>
            </a:r>
            <a:r>
              <a:rPr lang="en" sz="1200">
                <a:solidFill>
                  <a:schemeClr val="dk1"/>
                </a:solidFill>
                <a:latin typeface="Average"/>
                <a:ea typeface="Average"/>
                <a:cs typeface="Average"/>
                <a:sym typeface="Average"/>
              </a:rPr>
              <a:t>: High up-front costs and training requirements for deploying AI solutions.</a:t>
            </a:r>
            <a:endParaRPr sz="1200">
              <a:solidFill>
                <a:schemeClr val="dk1"/>
              </a:solidFill>
              <a:latin typeface="Average"/>
              <a:ea typeface="Average"/>
              <a:cs typeface="Average"/>
              <a:sym typeface="Average"/>
            </a:endParaRPr>
          </a:p>
          <a:p>
            <a:pPr indent="0" lvl="0" marL="0" rtl="0" algn="l">
              <a:spcBef>
                <a:spcPts val="0"/>
              </a:spcBef>
              <a:spcAft>
                <a:spcPts val="0"/>
              </a:spcAft>
              <a:buClr>
                <a:schemeClr val="dk1"/>
              </a:buClr>
              <a:buSzPts val="1100"/>
              <a:buFont typeface="Arial"/>
              <a:buNone/>
            </a:pPr>
            <a:r>
              <a:rPr lang="en" sz="1200">
                <a:solidFill>
                  <a:schemeClr val="dk1"/>
                </a:solidFill>
                <a:latin typeface="Average"/>
                <a:ea typeface="Average"/>
                <a:cs typeface="Average"/>
                <a:sym typeface="Average"/>
              </a:rPr>
              <a:t>Create a phased implementation plan that starts with critical areas to spread costs over time. Secure buy-in for budget allocation with projected ROI to justify investment.</a:t>
            </a:r>
            <a:endParaRPr sz="1200">
              <a:solidFill>
                <a:schemeClr val="dk1"/>
              </a:solidFill>
              <a:latin typeface="Average"/>
              <a:ea typeface="Average"/>
              <a:cs typeface="Average"/>
              <a:sym typeface="Average"/>
            </a:endParaRPr>
          </a:p>
          <a:p>
            <a:pPr indent="0" lvl="0" marL="0" rtl="0" algn="l">
              <a:spcBef>
                <a:spcPts val="0"/>
              </a:spcBef>
              <a:spcAft>
                <a:spcPts val="0"/>
              </a:spcAft>
              <a:buClr>
                <a:schemeClr val="dk1"/>
              </a:buClr>
              <a:buSzPts val="1100"/>
              <a:buFont typeface="Arial"/>
              <a:buNone/>
            </a:pPr>
            <a:r>
              <a:t/>
            </a:r>
            <a:endParaRPr sz="1200">
              <a:solidFill>
                <a:schemeClr val="dk1"/>
              </a:solidFill>
              <a:latin typeface="Average"/>
              <a:ea typeface="Average"/>
              <a:cs typeface="Average"/>
              <a:sym typeface="Average"/>
            </a:endParaRPr>
          </a:p>
          <a:p>
            <a:pPr indent="0" lvl="0" marL="0" rtl="0" algn="l">
              <a:spcBef>
                <a:spcPts val="0"/>
              </a:spcBef>
              <a:spcAft>
                <a:spcPts val="0"/>
              </a:spcAft>
              <a:buClr>
                <a:schemeClr val="dk1"/>
              </a:buClr>
              <a:buSzPts val="1100"/>
              <a:buFont typeface="Arial"/>
              <a:buNone/>
            </a:pPr>
            <a:r>
              <a:rPr lang="en" sz="1200">
                <a:solidFill>
                  <a:schemeClr val="dk1"/>
                </a:solidFill>
                <a:latin typeface="Average"/>
                <a:ea typeface="Average"/>
                <a:cs typeface="Average"/>
                <a:sym typeface="Average"/>
              </a:rPr>
              <a:t>R4</a:t>
            </a:r>
            <a:endParaRPr sz="1200">
              <a:solidFill>
                <a:schemeClr val="dk1"/>
              </a:solidFill>
              <a:latin typeface="Average"/>
              <a:ea typeface="Average"/>
              <a:cs typeface="Average"/>
              <a:sym typeface="Average"/>
            </a:endParaRPr>
          </a:p>
          <a:p>
            <a:pPr indent="0" lvl="0" marL="0" rtl="0" algn="l">
              <a:spcBef>
                <a:spcPts val="0"/>
              </a:spcBef>
              <a:spcAft>
                <a:spcPts val="0"/>
              </a:spcAft>
              <a:buClr>
                <a:schemeClr val="dk1"/>
              </a:buClr>
              <a:buSzPts val="1100"/>
              <a:buFont typeface="Arial"/>
              <a:buNone/>
            </a:pPr>
            <a:r>
              <a:rPr b="1" lang="en" sz="1200">
                <a:solidFill>
                  <a:schemeClr val="dk1"/>
                </a:solidFill>
                <a:latin typeface="Average"/>
                <a:ea typeface="Average"/>
                <a:cs typeface="Average"/>
                <a:sym typeface="Average"/>
              </a:rPr>
              <a:t>User Adoption and Resistance</a:t>
            </a:r>
            <a:r>
              <a:rPr lang="en" sz="1200">
                <a:solidFill>
                  <a:schemeClr val="dk1"/>
                </a:solidFill>
                <a:latin typeface="Average"/>
                <a:ea typeface="Average"/>
                <a:cs typeface="Average"/>
                <a:sym typeface="Average"/>
              </a:rPr>
              <a:t>: Staff resistance to adopting AI tools and new workflows.</a:t>
            </a:r>
            <a:endParaRPr sz="1200">
              <a:solidFill>
                <a:schemeClr val="dk1"/>
              </a:solidFill>
              <a:latin typeface="Average"/>
              <a:ea typeface="Average"/>
              <a:cs typeface="Average"/>
              <a:sym typeface="Average"/>
            </a:endParaRPr>
          </a:p>
          <a:p>
            <a:pPr indent="0" lvl="0" marL="0" rtl="0" algn="l">
              <a:spcBef>
                <a:spcPts val="0"/>
              </a:spcBef>
              <a:spcAft>
                <a:spcPts val="0"/>
              </a:spcAft>
              <a:buClr>
                <a:schemeClr val="dk1"/>
              </a:buClr>
              <a:buSzPts val="1100"/>
              <a:buFont typeface="Arial"/>
              <a:buNone/>
            </a:pPr>
            <a:r>
              <a:rPr lang="en" sz="1200">
                <a:solidFill>
                  <a:schemeClr val="dk1"/>
                </a:solidFill>
                <a:latin typeface="Average"/>
                <a:ea typeface="Average"/>
                <a:cs typeface="Average"/>
                <a:sym typeface="Average"/>
              </a:rPr>
              <a:t>Develop comprehensive training programs and engage in change management practices to promote user confidence and adaptability. Involve agents early in the process for feedback and gradual integration.</a:t>
            </a:r>
            <a:endParaRPr sz="1200">
              <a:solidFill>
                <a:schemeClr val="dk1"/>
              </a:solidFill>
              <a:latin typeface="Average"/>
              <a:ea typeface="Average"/>
              <a:cs typeface="Average"/>
              <a:sym typeface="Average"/>
            </a:endParaRPr>
          </a:p>
          <a:p>
            <a:pPr indent="0" lvl="0" marL="0" rtl="0" algn="l">
              <a:spcBef>
                <a:spcPts val="0"/>
              </a:spcBef>
              <a:spcAft>
                <a:spcPts val="0"/>
              </a:spcAft>
              <a:buClr>
                <a:schemeClr val="dk1"/>
              </a:buClr>
              <a:buSzPts val="1100"/>
              <a:buFont typeface="Arial"/>
              <a:buNone/>
            </a:pPr>
            <a:r>
              <a:t/>
            </a:r>
            <a:endParaRPr sz="1200">
              <a:solidFill>
                <a:schemeClr val="dk1"/>
              </a:solidFill>
              <a:latin typeface="Average"/>
              <a:ea typeface="Average"/>
              <a:cs typeface="Average"/>
              <a:sym typeface="Average"/>
            </a:endParaRPr>
          </a:p>
          <a:p>
            <a:pPr indent="0" lvl="0" marL="0" rtl="0" algn="l">
              <a:spcBef>
                <a:spcPts val="0"/>
              </a:spcBef>
              <a:spcAft>
                <a:spcPts val="0"/>
              </a:spcAft>
              <a:buClr>
                <a:schemeClr val="dk1"/>
              </a:buClr>
              <a:buSzPts val="1100"/>
              <a:buFont typeface="Arial"/>
              <a:buNone/>
            </a:pPr>
            <a:r>
              <a:rPr lang="en" sz="1200">
                <a:solidFill>
                  <a:schemeClr val="dk1"/>
                </a:solidFill>
                <a:latin typeface="Average"/>
                <a:ea typeface="Average"/>
                <a:cs typeface="Average"/>
                <a:sym typeface="Average"/>
              </a:rPr>
              <a:t>R5</a:t>
            </a:r>
            <a:endParaRPr sz="1200">
              <a:solidFill>
                <a:schemeClr val="dk1"/>
              </a:solidFill>
              <a:latin typeface="Average"/>
              <a:ea typeface="Average"/>
              <a:cs typeface="Average"/>
              <a:sym typeface="Average"/>
            </a:endParaRPr>
          </a:p>
          <a:p>
            <a:pPr indent="0" lvl="0" marL="0" rtl="0" algn="l">
              <a:spcBef>
                <a:spcPts val="0"/>
              </a:spcBef>
              <a:spcAft>
                <a:spcPts val="0"/>
              </a:spcAft>
              <a:buClr>
                <a:schemeClr val="dk1"/>
              </a:buClr>
              <a:buSzPts val="1100"/>
              <a:buFont typeface="Arial"/>
              <a:buNone/>
            </a:pPr>
            <a:r>
              <a:rPr b="1" lang="en" sz="1200">
                <a:solidFill>
                  <a:schemeClr val="dk1"/>
                </a:solidFill>
                <a:latin typeface="Average"/>
                <a:ea typeface="Average"/>
                <a:cs typeface="Average"/>
                <a:sym typeface="Average"/>
              </a:rPr>
              <a:t>Technical Limitations of the Virtual Sales Platform</a:t>
            </a:r>
            <a:r>
              <a:rPr lang="en" sz="1200">
                <a:solidFill>
                  <a:schemeClr val="dk1"/>
                </a:solidFill>
                <a:latin typeface="Average"/>
                <a:ea typeface="Average"/>
                <a:cs typeface="Average"/>
                <a:sym typeface="Average"/>
              </a:rPr>
              <a:t>: Potential challenges in creating an intuitive platform that meets client expectations for ease of use.</a:t>
            </a:r>
            <a:endParaRPr sz="1200">
              <a:solidFill>
                <a:schemeClr val="dk1"/>
              </a:solidFill>
              <a:latin typeface="Average"/>
              <a:ea typeface="Average"/>
              <a:cs typeface="Average"/>
              <a:sym typeface="Average"/>
            </a:endParaRPr>
          </a:p>
          <a:p>
            <a:pPr indent="0" lvl="0" marL="0" rtl="0" algn="l">
              <a:spcBef>
                <a:spcPts val="0"/>
              </a:spcBef>
              <a:spcAft>
                <a:spcPts val="0"/>
              </a:spcAft>
              <a:buClr>
                <a:schemeClr val="dk1"/>
              </a:buClr>
              <a:buSzPts val="1100"/>
              <a:buFont typeface="Arial"/>
              <a:buNone/>
            </a:pPr>
            <a:r>
              <a:rPr lang="en" sz="1200">
                <a:solidFill>
                  <a:schemeClr val="dk1"/>
                </a:solidFill>
                <a:latin typeface="Average"/>
                <a:ea typeface="Average"/>
                <a:cs typeface="Average"/>
                <a:sym typeface="Average"/>
              </a:rPr>
              <a:t>Conduct usability testing and gather feedback from pilot users to refine platform features. Work closely with UX designers to ensure user-friendly design.</a:t>
            </a:r>
            <a:endParaRPr sz="1200">
              <a:solidFill>
                <a:schemeClr val="dk1"/>
              </a:solidFill>
              <a:latin typeface="Average"/>
              <a:ea typeface="Average"/>
              <a:cs typeface="Average"/>
              <a:sym typeface="Average"/>
            </a:endParaRPr>
          </a:p>
          <a:p>
            <a:pPr indent="0" lvl="0" marL="0" rtl="0" algn="l">
              <a:spcBef>
                <a:spcPts val="0"/>
              </a:spcBef>
              <a:spcAft>
                <a:spcPts val="1000"/>
              </a:spcAft>
              <a:buNone/>
            </a:pPr>
            <a:r>
              <a:t/>
            </a:r>
            <a:endParaRPr sz="1000">
              <a:solidFill>
                <a:srgbClr val="2E2D2D"/>
              </a:solidFill>
            </a:endParaRPr>
          </a:p>
        </p:txBody>
      </p:sp>
      <p:sp>
        <p:nvSpPr>
          <p:cNvPr id="330" name="Google Shape;330;g31953f49b18_4_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318b36359fe_4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g318b36359fe_4_8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318b36359fe_4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g318b36359fe_4_9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318b36359fe_4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g318b36359fe_4_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31953f49b1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g31953f49b18_3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31953f49b18_3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g31953f49b18_3_5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31953f49b18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g31953f49b18_0_9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1953f49b18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g31953f49b18_0_6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5" name="Shape 425"/>
        <p:cNvGrpSpPr/>
        <p:nvPr/>
      </p:nvGrpSpPr>
      <p:grpSpPr>
        <a:xfrm>
          <a:off x="0" y="0"/>
          <a:ext cx="0" cy="0"/>
          <a:chOff x="0" y="0"/>
          <a:chExt cx="0" cy="0"/>
        </a:xfrm>
      </p:grpSpPr>
      <p:sp>
        <p:nvSpPr>
          <p:cNvPr id="426" name="Google Shape;426;g31953f49b18_3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g31953f49b18_3_6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31953f49b18_3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g31953f49b18_3_5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31953f49b18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2E2D2D"/>
              </a:buClr>
              <a:buSzPts val="1800"/>
              <a:buFont typeface="Average"/>
              <a:buChar char="●"/>
            </a:pPr>
            <a:r>
              <a:rPr lang="en" sz="1800">
                <a:solidFill>
                  <a:srgbClr val="2E2D2D"/>
                </a:solidFill>
                <a:latin typeface="Average"/>
                <a:ea typeface="Average"/>
                <a:cs typeface="Average"/>
                <a:sym typeface="Average"/>
              </a:rPr>
              <a:t>Founded to address the growing need for reliable and secure enterprise mobility solutions</a:t>
            </a:r>
            <a:endParaRPr sz="1800">
              <a:solidFill>
                <a:srgbClr val="2E2D2D"/>
              </a:solidFill>
              <a:latin typeface="Average"/>
              <a:ea typeface="Average"/>
              <a:cs typeface="Average"/>
              <a:sym typeface="Average"/>
            </a:endParaRPr>
          </a:p>
          <a:p>
            <a:pPr indent="-342900" lvl="0" marL="457200" rtl="0" algn="l">
              <a:spcBef>
                <a:spcPts val="1000"/>
              </a:spcBef>
              <a:spcAft>
                <a:spcPts val="0"/>
              </a:spcAft>
              <a:buClr>
                <a:srgbClr val="2E2D2D"/>
              </a:buClr>
              <a:buSzPts val="1800"/>
              <a:buFont typeface="Average"/>
              <a:buChar char="●"/>
            </a:pPr>
            <a:r>
              <a:rPr lang="en" sz="1800">
                <a:solidFill>
                  <a:srgbClr val="2E2D2D"/>
                </a:solidFill>
                <a:latin typeface="Average"/>
                <a:ea typeface="Average"/>
                <a:cs typeface="Average"/>
                <a:sym typeface="Average"/>
              </a:rPr>
              <a:t>Global presence and offices in multiple countries</a:t>
            </a:r>
            <a:endParaRPr sz="1800">
              <a:solidFill>
                <a:srgbClr val="2E2D2D"/>
              </a:solidFill>
              <a:latin typeface="Average"/>
              <a:ea typeface="Average"/>
              <a:cs typeface="Average"/>
              <a:sym typeface="Average"/>
            </a:endParaRPr>
          </a:p>
          <a:p>
            <a:pPr indent="-342900" lvl="0" marL="457200" rtl="0" algn="l">
              <a:spcBef>
                <a:spcPts val="1000"/>
              </a:spcBef>
              <a:spcAft>
                <a:spcPts val="1000"/>
              </a:spcAft>
              <a:buClr>
                <a:srgbClr val="2E2D2D"/>
              </a:buClr>
              <a:buSzPts val="1800"/>
              <a:buFont typeface="Average"/>
              <a:buChar char="●"/>
            </a:pPr>
            <a:r>
              <a:rPr lang="en" sz="1800">
                <a:solidFill>
                  <a:srgbClr val="2E2D2D"/>
                </a:solidFill>
                <a:latin typeface="Average"/>
                <a:ea typeface="Average"/>
                <a:cs typeface="Average"/>
                <a:sym typeface="Average"/>
              </a:rPr>
              <a:t>To empower businesses by providing advanced software solutions that simplify and secure the management of mobile devices, applications and content</a:t>
            </a:r>
            <a:endParaRPr>
              <a:solidFill>
                <a:srgbClr val="2E2D2D"/>
              </a:solidFill>
            </a:endParaRPr>
          </a:p>
        </p:txBody>
      </p:sp>
      <p:sp>
        <p:nvSpPr>
          <p:cNvPr id="109" name="Google Shape;109;g31953f49b18_4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31953f49b18_4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solidFill>
                  <a:srgbClr val="2E2D2D"/>
                </a:solidFill>
                <a:latin typeface="Average"/>
                <a:ea typeface="Average"/>
                <a:cs typeface="Average"/>
                <a:sym typeface="Average"/>
              </a:rPr>
              <a:t>Corporate Structure and Team:</a:t>
            </a:r>
            <a:endParaRPr sz="1400">
              <a:solidFill>
                <a:srgbClr val="2E2D2D"/>
              </a:solidFill>
              <a:latin typeface="Average"/>
              <a:ea typeface="Average"/>
              <a:cs typeface="Average"/>
              <a:sym typeface="Average"/>
            </a:endParaRPr>
          </a:p>
          <a:p>
            <a:pPr indent="-317500" lvl="0" marL="457200" rtl="0" algn="l">
              <a:lnSpc>
                <a:spcPct val="115000"/>
              </a:lnSpc>
              <a:spcBef>
                <a:spcPts val="1000"/>
              </a:spcBef>
              <a:spcAft>
                <a:spcPts val="0"/>
              </a:spcAft>
              <a:buClr>
                <a:srgbClr val="2E2D2D"/>
              </a:buClr>
              <a:buSzPts val="1400"/>
              <a:buFont typeface="Average"/>
              <a:buChar char="●"/>
            </a:pPr>
            <a:r>
              <a:rPr lang="en" sz="1400">
                <a:solidFill>
                  <a:srgbClr val="2E2D2D"/>
                </a:solidFill>
                <a:latin typeface="Average"/>
                <a:ea typeface="Average"/>
                <a:cs typeface="Average"/>
                <a:sym typeface="Average"/>
              </a:rPr>
              <a:t>Privately held company led by a strong executive team with expertise in software development, technology solutions, and business strategy</a:t>
            </a:r>
            <a:endParaRPr sz="1400">
              <a:solidFill>
                <a:srgbClr val="2E2D2D"/>
              </a:solidFill>
              <a:latin typeface="Average"/>
              <a:ea typeface="Average"/>
              <a:cs typeface="Average"/>
              <a:sym typeface="Average"/>
            </a:endParaRPr>
          </a:p>
          <a:p>
            <a:pPr indent="-317500" lvl="0" marL="457200" rtl="0" algn="l">
              <a:lnSpc>
                <a:spcPct val="115000"/>
              </a:lnSpc>
              <a:spcBef>
                <a:spcPts val="1000"/>
              </a:spcBef>
              <a:spcAft>
                <a:spcPts val="0"/>
              </a:spcAft>
              <a:buClr>
                <a:srgbClr val="2E2D2D"/>
              </a:buClr>
              <a:buSzPts val="1400"/>
              <a:buFont typeface="Average"/>
              <a:buChar char="●"/>
            </a:pPr>
            <a:r>
              <a:rPr lang="en" sz="1400">
                <a:solidFill>
                  <a:srgbClr val="2E2D2D"/>
                </a:solidFill>
                <a:latin typeface="Average"/>
                <a:ea typeface="Average"/>
                <a:cs typeface="Average"/>
                <a:sym typeface="Average"/>
              </a:rPr>
              <a:t>A robust workforce consisting of engineers, developers, sales professionals, and customer support teams that drive product innovation and customer satisfaction.</a:t>
            </a:r>
            <a:endParaRPr sz="1400">
              <a:solidFill>
                <a:srgbClr val="2E2D2D"/>
              </a:solidFill>
              <a:latin typeface="Average"/>
              <a:ea typeface="Average"/>
              <a:cs typeface="Average"/>
              <a:sym typeface="Average"/>
            </a:endParaRPr>
          </a:p>
          <a:p>
            <a:pPr indent="-317500" lvl="0" marL="457200" rtl="0" algn="l">
              <a:lnSpc>
                <a:spcPct val="115000"/>
              </a:lnSpc>
              <a:spcBef>
                <a:spcPts val="1000"/>
              </a:spcBef>
              <a:spcAft>
                <a:spcPts val="0"/>
              </a:spcAft>
              <a:buClr>
                <a:srgbClr val="2E2D2D"/>
              </a:buClr>
              <a:buSzPts val="1400"/>
              <a:buFont typeface="Average"/>
              <a:buChar char="●"/>
            </a:pPr>
            <a:r>
              <a:rPr lang="en" sz="1400">
                <a:solidFill>
                  <a:srgbClr val="2E2D2D"/>
                </a:solidFill>
                <a:latin typeface="Average"/>
                <a:ea typeface="Average"/>
                <a:cs typeface="Average"/>
                <a:sym typeface="Average"/>
              </a:rPr>
              <a:t>Promotes a dynamic work environment focused on continuous improvement and responding to evolving market needs.</a:t>
            </a:r>
            <a:endParaRPr sz="1400">
              <a:solidFill>
                <a:srgbClr val="2E2D2D"/>
              </a:solidFill>
              <a:latin typeface="Average"/>
              <a:ea typeface="Average"/>
              <a:cs typeface="Average"/>
              <a:sym typeface="Average"/>
            </a:endParaRPr>
          </a:p>
          <a:p>
            <a:pPr indent="0" lvl="0" marL="0" rtl="0" algn="l">
              <a:lnSpc>
                <a:spcPct val="115000"/>
              </a:lnSpc>
              <a:spcBef>
                <a:spcPts val="1000"/>
              </a:spcBef>
              <a:spcAft>
                <a:spcPts val="0"/>
              </a:spcAft>
              <a:buNone/>
            </a:pPr>
            <a:r>
              <a:rPr lang="en" sz="1400">
                <a:solidFill>
                  <a:srgbClr val="2E2D2D"/>
                </a:solidFill>
                <a:latin typeface="Average"/>
                <a:ea typeface="Average"/>
                <a:cs typeface="Average"/>
                <a:sym typeface="Average"/>
              </a:rPr>
              <a:t>Business Sector and Industry:</a:t>
            </a:r>
            <a:endParaRPr sz="1400">
              <a:solidFill>
                <a:srgbClr val="2E2D2D"/>
              </a:solidFill>
              <a:latin typeface="Average"/>
              <a:ea typeface="Average"/>
              <a:cs typeface="Average"/>
              <a:sym typeface="Average"/>
            </a:endParaRPr>
          </a:p>
          <a:p>
            <a:pPr indent="-317500" lvl="0" marL="457200" rtl="0" algn="l">
              <a:lnSpc>
                <a:spcPct val="115000"/>
              </a:lnSpc>
              <a:spcBef>
                <a:spcPts val="1000"/>
              </a:spcBef>
              <a:spcAft>
                <a:spcPts val="0"/>
              </a:spcAft>
              <a:buClr>
                <a:srgbClr val="2E2D2D"/>
              </a:buClr>
              <a:buSzPts val="1400"/>
              <a:buFont typeface="Average"/>
              <a:buChar char="●"/>
            </a:pPr>
            <a:r>
              <a:rPr lang="en" sz="1400">
                <a:solidFill>
                  <a:srgbClr val="2E2D2D"/>
                </a:solidFill>
                <a:latin typeface="Average"/>
                <a:ea typeface="Average"/>
                <a:cs typeface="Average"/>
                <a:sym typeface="Average"/>
              </a:rPr>
              <a:t>SOTI operates within the enterprise mobility management (EMM) industry, providing cutting-edge solutions that help organizations manage their mobile device ecosystems.</a:t>
            </a:r>
            <a:endParaRPr sz="1400">
              <a:solidFill>
                <a:srgbClr val="2E2D2D"/>
              </a:solidFill>
              <a:latin typeface="Average"/>
              <a:ea typeface="Average"/>
              <a:cs typeface="Average"/>
              <a:sym typeface="Average"/>
            </a:endParaRPr>
          </a:p>
          <a:p>
            <a:pPr indent="-317500" lvl="0" marL="457200" rtl="0" algn="l">
              <a:lnSpc>
                <a:spcPct val="115000"/>
              </a:lnSpc>
              <a:spcBef>
                <a:spcPts val="1000"/>
              </a:spcBef>
              <a:spcAft>
                <a:spcPts val="0"/>
              </a:spcAft>
              <a:buClr>
                <a:srgbClr val="2E2D2D"/>
              </a:buClr>
              <a:buSzPts val="1400"/>
              <a:buFont typeface="Average"/>
              <a:buChar char="●"/>
            </a:pPr>
            <a:r>
              <a:rPr lang="en" sz="1400">
                <a:solidFill>
                  <a:srgbClr val="2E2D2D"/>
                </a:solidFill>
                <a:latin typeface="Average"/>
                <a:ea typeface="Average"/>
                <a:cs typeface="Average"/>
                <a:sym typeface="Average"/>
              </a:rPr>
              <a:t>Focuses on developing software platforms that manage, troubleshoot, and secure devices across a business's operations, including tablets, smartphones, and other connected devices.</a:t>
            </a:r>
            <a:endParaRPr sz="1400">
              <a:solidFill>
                <a:srgbClr val="2E2D2D"/>
              </a:solidFill>
              <a:latin typeface="Average"/>
              <a:ea typeface="Average"/>
              <a:cs typeface="Average"/>
              <a:sym typeface="Average"/>
            </a:endParaRPr>
          </a:p>
          <a:p>
            <a:pPr indent="0" lvl="0" marL="0" rtl="0" algn="l">
              <a:lnSpc>
                <a:spcPct val="115000"/>
              </a:lnSpc>
              <a:spcBef>
                <a:spcPts val="1000"/>
              </a:spcBef>
              <a:spcAft>
                <a:spcPts val="0"/>
              </a:spcAft>
              <a:buNone/>
            </a:pPr>
            <a:r>
              <a:t/>
            </a:r>
            <a:endParaRPr sz="1400">
              <a:solidFill>
                <a:srgbClr val="2E2D2D"/>
              </a:solidFill>
              <a:latin typeface="Average"/>
              <a:ea typeface="Average"/>
              <a:cs typeface="Average"/>
              <a:sym typeface="Average"/>
            </a:endParaRPr>
          </a:p>
          <a:p>
            <a:pPr indent="0" lvl="0" marL="0" rtl="0" algn="l">
              <a:spcBef>
                <a:spcPts val="1000"/>
              </a:spcBef>
              <a:spcAft>
                <a:spcPts val="0"/>
              </a:spcAft>
              <a:buNone/>
            </a:pPr>
            <a:r>
              <a:t/>
            </a:r>
            <a:endParaRPr>
              <a:solidFill>
                <a:srgbClr val="2E2D2D"/>
              </a:solidFill>
            </a:endParaRPr>
          </a:p>
        </p:txBody>
      </p:sp>
      <p:sp>
        <p:nvSpPr>
          <p:cNvPr id="117" name="Google Shape;117;g31953f49b18_4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1953f49b18_4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400">
                <a:solidFill>
                  <a:srgbClr val="2E2D2D"/>
                </a:solidFill>
                <a:latin typeface="Average"/>
                <a:ea typeface="Average"/>
                <a:cs typeface="Average"/>
                <a:sym typeface="Average"/>
              </a:rPr>
              <a:t>Customer</a:t>
            </a:r>
            <a:r>
              <a:rPr lang="en" sz="1400">
                <a:solidFill>
                  <a:srgbClr val="2E2D2D"/>
                </a:solidFill>
                <a:latin typeface="Average"/>
                <a:ea typeface="Average"/>
                <a:cs typeface="Average"/>
                <a:sym typeface="Average"/>
              </a:rPr>
              <a:t> Base:</a:t>
            </a:r>
            <a:endParaRPr sz="1400">
              <a:solidFill>
                <a:srgbClr val="2E2D2D"/>
              </a:solidFill>
              <a:latin typeface="Average"/>
              <a:ea typeface="Average"/>
              <a:cs typeface="Average"/>
              <a:sym typeface="Average"/>
            </a:endParaRPr>
          </a:p>
          <a:p>
            <a:pPr indent="-317500" lvl="0" marL="457200" rtl="0" algn="l">
              <a:lnSpc>
                <a:spcPct val="115000"/>
              </a:lnSpc>
              <a:spcBef>
                <a:spcPts val="1000"/>
              </a:spcBef>
              <a:spcAft>
                <a:spcPts val="0"/>
              </a:spcAft>
              <a:buClr>
                <a:srgbClr val="2E2D2D"/>
              </a:buClr>
              <a:buSzPts val="1400"/>
              <a:buFont typeface="Average"/>
              <a:buChar char="●"/>
            </a:pPr>
            <a:r>
              <a:rPr lang="en" sz="1400">
                <a:solidFill>
                  <a:srgbClr val="2E2D2D"/>
                </a:solidFill>
                <a:latin typeface="Average"/>
                <a:ea typeface="Average"/>
                <a:cs typeface="Average"/>
                <a:sym typeface="Average"/>
              </a:rPr>
              <a:t>Services a wide range of industries, including logistics, healthcare, retail, field services, and education, with clients ranging from mid-sized businesses to large multinational corporations.</a:t>
            </a:r>
            <a:endParaRPr sz="1400">
              <a:solidFill>
                <a:srgbClr val="2E2D2D"/>
              </a:solidFill>
              <a:latin typeface="Average"/>
              <a:ea typeface="Average"/>
              <a:cs typeface="Average"/>
              <a:sym typeface="Average"/>
            </a:endParaRPr>
          </a:p>
          <a:p>
            <a:pPr indent="-317500" lvl="0" marL="457200" rtl="0" algn="l">
              <a:lnSpc>
                <a:spcPct val="115000"/>
              </a:lnSpc>
              <a:spcBef>
                <a:spcPts val="1000"/>
              </a:spcBef>
              <a:spcAft>
                <a:spcPts val="0"/>
              </a:spcAft>
              <a:buClr>
                <a:srgbClr val="2E2D2D"/>
              </a:buClr>
              <a:buSzPts val="1400"/>
              <a:buFont typeface="Average"/>
              <a:buChar char="●"/>
            </a:pPr>
            <a:r>
              <a:rPr lang="en" sz="1400">
                <a:solidFill>
                  <a:srgbClr val="2E2D2D"/>
                </a:solidFill>
                <a:latin typeface="Average"/>
                <a:ea typeface="Average"/>
                <a:cs typeface="Average"/>
                <a:sym typeface="Average"/>
              </a:rPr>
              <a:t>Ensures client success through tailored software solutions, responsive customer service, and continuous product updates.</a:t>
            </a:r>
            <a:endParaRPr sz="1400">
              <a:solidFill>
                <a:srgbClr val="2E2D2D"/>
              </a:solidFill>
              <a:latin typeface="Average"/>
              <a:ea typeface="Average"/>
              <a:cs typeface="Average"/>
              <a:sym typeface="Average"/>
            </a:endParaRPr>
          </a:p>
          <a:p>
            <a:pPr indent="0" lvl="0" marL="0" rtl="0" algn="l">
              <a:lnSpc>
                <a:spcPct val="115000"/>
              </a:lnSpc>
              <a:spcBef>
                <a:spcPts val="1000"/>
              </a:spcBef>
              <a:spcAft>
                <a:spcPts val="0"/>
              </a:spcAft>
              <a:buNone/>
            </a:pPr>
            <a:r>
              <a:rPr lang="en" sz="1400">
                <a:solidFill>
                  <a:srgbClr val="2E2D2D"/>
                </a:solidFill>
                <a:latin typeface="Average"/>
                <a:ea typeface="Average"/>
                <a:cs typeface="Average"/>
                <a:sym typeface="Average"/>
              </a:rPr>
              <a:t>Why we chose SOTI?</a:t>
            </a:r>
            <a:endParaRPr sz="1400">
              <a:solidFill>
                <a:srgbClr val="2E2D2D"/>
              </a:solidFill>
              <a:latin typeface="Average"/>
              <a:ea typeface="Average"/>
              <a:cs typeface="Average"/>
              <a:sym typeface="Average"/>
            </a:endParaRPr>
          </a:p>
          <a:p>
            <a:pPr indent="-317500" lvl="0" marL="457200" rtl="0" algn="l">
              <a:lnSpc>
                <a:spcPct val="115000"/>
              </a:lnSpc>
              <a:spcBef>
                <a:spcPts val="1000"/>
              </a:spcBef>
              <a:spcAft>
                <a:spcPts val="0"/>
              </a:spcAft>
              <a:buClr>
                <a:srgbClr val="2E2D2D"/>
              </a:buClr>
              <a:buSzPts val="1400"/>
              <a:buFont typeface="Average"/>
              <a:buChar char="●"/>
            </a:pPr>
            <a:r>
              <a:rPr lang="en" sz="1400">
                <a:solidFill>
                  <a:srgbClr val="2E2D2D"/>
                </a:solidFill>
                <a:latin typeface="Average"/>
                <a:ea typeface="Average"/>
                <a:cs typeface="Average"/>
                <a:sym typeface="Average"/>
              </a:rPr>
              <a:t>SOTI’s commitment to technology-driven solutions and enterprise growth aligns with our team's expertise in engineering and management.</a:t>
            </a:r>
            <a:endParaRPr sz="1400">
              <a:solidFill>
                <a:srgbClr val="2E2D2D"/>
              </a:solidFill>
              <a:latin typeface="Average"/>
              <a:ea typeface="Average"/>
              <a:cs typeface="Average"/>
              <a:sym typeface="Average"/>
            </a:endParaRPr>
          </a:p>
          <a:p>
            <a:pPr indent="-317500" lvl="0" marL="457200" rtl="0" algn="l">
              <a:lnSpc>
                <a:spcPct val="115000"/>
              </a:lnSpc>
              <a:spcBef>
                <a:spcPts val="1000"/>
              </a:spcBef>
              <a:spcAft>
                <a:spcPts val="0"/>
              </a:spcAft>
              <a:buClr>
                <a:srgbClr val="2E2D2D"/>
              </a:buClr>
              <a:buSzPts val="1400"/>
              <a:buFont typeface="Average"/>
              <a:buChar char="●"/>
            </a:pPr>
            <a:r>
              <a:rPr lang="en" sz="1400">
                <a:solidFill>
                  <a:srgbClr val="2E2D2D"/>
                </a:solidFill>
                <a:latin typeface="Average"/>
                <a:ea typeface="Average"/>
                <a:cs typeface="Average"/>
                <a:sym typeface="Average"/>
              </a:rPr>
              <a:t>The project allows us to address meaningful challenges within the company showcasing our ability to develop scalable solutions that enhance business performance.</a:t>
            </a:r>
            <a:endParaRPr sz="1400">
              <a:solidFill>
                <a:srgbClr val="2E2D2D"/>
              </a:solidFill>
              <a:latin typeface="Average"/>
              <a:ea typeface="Average"/>
              <a:cs typeface="Average"/>
              <a:sym typeface="Average"/>
            </a:endParaRPr>
          </a:p>
          <a:p>
            <a:pPr indent="0" lvl="0" marL="0" rtl="0" algn="l">
              <a:spcBef>
                <a:spcPts val="1000"/>
              </a:spcBef>
              <a:spcAft>
                <a:spcPts val="0"/>
              </a:spcAft>
              <a:buNone/>
            </a:pPr>
            <a:r>
              <a:t/>
            </a:r>
            <a:endParaRPr>
              <a:solidFill>
                <a:srgbClr val="2E2D2D"/>
              </a:solidFill>
            </a:endParaRPr>
          </a:p>
        </p:txBody>
      </p:sp>
      <p:sp>
        <p:nvSpPr>
          <p:cNvPr id="127" name="Google Shape;127;g31953f49b18_4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18b9592c12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g318b9592c12_0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18b9592c12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g318b9592c12_0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1.jpg"/><Relationship Id="rId4" Type="http://schemas.openxmlformats.org/officeDocument/2006/relationships/image" Target="../media/image34.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9.jp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9.jp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29.png"/><Relationship Id="rId7"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9.jp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png"/><Relationship Id="rId7" Type="http://schemas.openxmlformats.org/officeDocument/2006/relationships/image" Target="../media/image3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9.jpg"/><Relationship Id="rId4" Type="http://schemas.openxmlformats.org/officeDocument/2006/relationships/image" Target="../media/image14.png"/><Relationship Id="rId5" Type="http://schemas.openxmlformats.org/officeDocument/2006/relationships/image" Target="../media/image1.png"/><Relationship Id="rId6" Type="http://schemas.openxmlformats.org/officeDocument/2006/relationships/image" Target="../media/image3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9.jp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9.jpg"/><Relationship Id="rId4" Type="http://schemas.openxmlformats.org/officeDocument/2006/relationships/image" Target="../media/image3.png"/><Relationship Id="rId5" Type="http://schemas.openxmlformats.org/officeDocument/2006/relationships/image" Target="../media/image10.png"/><Relationship Id="rId6" Type="http://schemas.openxmlformats.org/officeDocument/2006/relationships/image" Target="../media/image2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9.jp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9.jp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9.jpg"/><Relationship Id="rId4" Type="http://schemas.openxmlformats.org/officeDocument/2006/relationships/image" Target="../media/image3.png"/><Relationship Id="rId5" Type="http://schemas.openxmlformats.org/officeDocument/2006/relationships/image" Target="../media/image10.png"/><Relationship Id="rId6"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9.jpg"/><Relationship Id="rId4" Type="http://schemas.openxmlformats.org/officeDocument/2006/relationships/image" Target="../media/image18.png"/><Relationship Id="rId5"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9.jpg"/><Relationship Id="rId4" Type="http://schemas.openxmlformats.org/officeDocument/2006/relationships/image" Target="../media/image16.png"/><Relationship Id="rId5" Type="http://schemas.openxmlformats.org/officeDocument/2006/relationships/image" Target="../media/image2.jpg"/><Relationship Id="rId6" Type="http://schemas.openxmlformats.org/officeDocument/2006/relationships/image" Target="../media/image12.jpg"/><Relationship Id="rId7" Type="http://schemas.openxmlformats.org/officeDocument/2006/relationships/image" Target="../media/image4.jpg"/><Relationship Id="rId8"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9.jpg"/><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9.jpg"/><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9.jpg"/><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9.jpg"/><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9.jpg"/><Relationship Id="rId4" Type="http://schemas.openxmlformats.org/officeDocument/2006/relationships/image" Target="../media/image14.png"/><Relationship Id="rId5" Type="http://schemas.openxmlformats.org/officeDocument/2006/relationships/image" Target="../media/image2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9.jpg"/><Relationship Id="rId4" Type="http://schemas.openxmlformats.org/officeDocument/2006/relationships/image" Target="../media/image36.png"/><Relationship Id="rId5"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9.jpg"/><Relationship Id="rId4" Type="http://schemas.openxmlformats.org/officeDocument/2006/relationships/image" Target="../media/image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9.jpg"/><Relationship Id="rId4" Type="http://schemas.openxmlformats.org/officeDocument/2006/relationships/image" Target="../media/image26.png"/><Relationship Id="rId5" Type="http://schemas.openxmlformats.org/officeDocument/2006/relationships/image" Target="../media/image7.png"/><Relationship Id="rId6" Type="http://schemas.openxmlformats.org/officeDocument/2006/relationships/image" Target="../media/image30.png"/><Relationship Id="rId7" Type="http://schemas.openxmlformats.org/officeDocument/2006/relationships/image" Target="../media/image2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9.jpg"/><Relationship Id="rId4" Type="http://schemas.openxmlformats.org/officeDocument/2006/relationships/image" Target="../media/image14.png"/><Relationship Id="rId5" Type="http://schemas.openxmlformats.org/officeDocument/2006/relationships/image" Target="../media/image3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9.jp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9.jpg"/><Relationship Id="rId4" Type="http://schemas.openxmlformats.org/officeDocument/2006/relationships/image" Target="../media/image3.png"/><Relationship Id="rId5" Type="http://schemas.openxmlformats.org/officeDocument/2006/relationships/image" Target="../media/image10.png"/><Relationship Id="rId6" Type="http://schemas.openxmlformats.org/officeDocument/2006/relationships/image" Target="../media/image6.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11.jpg"/><Relationship Id="rId4" Type="http://schemas.openxmlformats.org/officeDocument/2006/relationships/image" Target="../media/image34.png"/><Relationship Id="rId5"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9.jp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9.jp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9.jp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9.jp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9.jp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9.jp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p:nvPr/>
        </p:nvSpPr>
        <p:spPr>
          <a:xfrm>
            <a:off x="0" y="0"/>
            <a:ext cx="996696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329" l="0" r="0" t="-3329"/>
            </a:stretch>
          </a:blipFill>
          <a:ln>
            <a:noFill/>
          </a:ln>
        </p:spPr>
      </p:sp>
      <p:sp>
        <p:nvSpPr>
          <p:cNvPr id="60" name="Google Shape;60;p13"/>
          <p:cNvSpPr/>
          <p:nvPr/>
        </p:nvSpPr>
        <p:spPr>
          <a:xfrm>
            <a:off x="0" y="0"/>
            <a:ext cx="9144000" cy="2136507"/>
          </a:xfrm>
          <a:custGeom>
            <a:rect b="b" l="l" r="r" t="t"/>
            <a:pathLst>
              <a:path extrusionOk="0" h="4273013" w="18288000">
                <a:moveTo>
                  <a:pt x="0" y="0"/>
                </a:moveTo>
                <a:lnTo>
                  <a:pt x="18288000" y="0"/>
                </a:lnTo>
                <a:lnTo>
                  <a:pt x="18288000" y="4273013"/>
                </a:lnTo>
                <a:lnTo>
                  <a:pt x="0" y="4273013"/>
                </a:lnTo>
                <a:lnTo>
                  <a:pt x="0" y="0"/>
                </a:lnTo>
                <a:close/>
              </a:path>
            </a:pathLst>
          </a:custGeom>
          <a:blipFill rotWithShape="1">
            <a:blip r:embed="rId4">
              <a:alphaModFix/>
            </a:blip>
            <a:stretch>
              <a:fillRect b="0" l="0" r="0" t="-255568"/>
            </a:stretch>
          </a:blipFill>
          <a:ln>
            <a:noFill/>
          </a:ln>
        </p:spPr>
      </p:sp>
      <p:sp>
        <p:nvSpPr>
          <p:cNvPr id="61" name="Google Shape;61;p13"/>
          <p:cNvSpPr txBox="1"/>
          <p:nvPr/>
        </p:nvSpPr>
        <p:spPr>
          <a:xfrm>
            <a:off x="2350235" y="2701564"/>
            <a:ext cx="5266500" cy="6465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None/>
            </a:pPr>
            <a:r>
              <a:rPr lang="en" sz="2100">
                <a:solidFill>
                  <a:schemeClr val="accent3"/>
                </a:solidFill>
                <a:latin typeface="Average"/>
                <a:ea typeface="Average"/>
                <a:cs typeface="Average"/>
                <a:sym typeface="Average"/>
              </a:rPr>
              <a:t>Exploring solutions to SOTI’s sales generation and conversion problems</a:t>
            </a:r>
            <a:endParaRPr sz="700"/>
          </a:p>
        </p:txBody>
      </p:sp>
      <p:sp>
        <p:nvSpPr>
          <p:cNvPr id="62" name="Google Shape;62;p13"/>
          <p:cNvSpPr txBox="1"/>
          <p:nvPr/>
        </p:nvSpPr>
        <p:spPr>
          <a:xfrm>
            <a:off x="699525" y="1542900"/>
            <a:ext cx="7454700" cy="7389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None/>
            </a:pPr>
            <a:r>
              <a:rPr lang="en" sz="4800">
                <a:solidFill>
                  <a:schemeClr val="dk1"/>
                </a:solidFill>
                <a:latin typeface="Oswald"/>
                <a:ea typeface="Oswald"/>
                <a:cs typeface="Oswald"/>
                <a:sym typeface="Oswald"/>
              </a:rPr>
              <a:t>SOTI Solution Presentation Deck</a:t>
            </a:r>
            <a:endParaRPr sz="700"/>
          </a:p>
        </p:txBody>
      </p:sp>
      <p:pic>
        <p:nvPicPr>
          <p:cNvPr id="63" name="Google Shape;63;p13"/>
          <p:cNvPicPr preferRelativeResize="0"/>
          <p:nvPr/>
        </p:nvPicPr>
        <p:blipFill>
          <a:blip r:embed="rId5">
            <a:alphaModFix/>
          </a:blip>
          <a:stretch>
            <a:fillRect/>
          </a:stretch>
        </p:blipFill>
        <p:spPr>
          <a:xfrm>
            <a:off x="3239767" y="4384650"/>
            <a:ext cx="2374231" cy="646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2"/>
          <p:cNvSpPr/>
          <p:nvPr/>
        </p:nvSpPr>
        <p:spPr>
          <a:xfrm>
            <a:off x="0" y="0"/>
            <a:ext cx="946404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158" name="Google Shape;158;p22"/>
          <p:cNvSpPr/>
          <p:nvPr/>
        </p:nvSpPr>
        <p:spPr>
          <a:xfrm rot="2978780">
            <a:off x="5843482" y="-433230"/>
            <a:ext cx="4602374" cy="2527442"/>
          </a:xfrm>
          <a:custGeom>
            <a:rect b="b" l="l" r="r" t="t"/>
            <a:pathLst>
              <a:path extrusionOk="0" h="5054631" w="9169399">
                <a:moveTo>
                  <a:pt x="0" y="0"/>
                </a:moveTo>
                <a:lnTo>
                  <a:pt x="9169399" y="0"/>
                </a:lnTo>
                <a:lnTo>
                  <a:pt x="9169399" y="5054631"/>
                </a:lnTo>
                <a:lnTo>
                  <a:pt x="0" y="5054631"/>
                </a:lnTo>
                <a:lnTo>
                  <a:pt x="0" y="0"/>
                </a:lnTo>
                <a:close/>
              </a:path>
            </a:pathLst>
          </a:custGeom>
          <a:blipFill rotWithShape="1">
            <a:blip r:embed="rId4">
              <a:alphaModFix amt="35000"/>
            </a:blip>
            <a:stretch>
              <a:fillRect b="0" l="0" r="0" t="0"/>
            </a:stretch>
          </a:blipFill>
          <a:ln>
            <a:noFill/>
          </a:ln>
        </p:spPr>
      </p:sp>
      <p:sp>
        <p:nvSpPr>
          <p:cNvPr id="159" name="Google Shape;159;p22"/>
          <p:cNvSpPr txBox="1"/>
          <p:nvPr/>
        </p:nvSpPr>
        <p:spPr>
          <a:xfrm>
            <a:off x="1074896" y="1956149"/>
            <a:ext cx="6994200" cy="6156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 sz="4000">
                <a:solidFill>
                  <a:schemeClr val="dk1"/>
                </a:solidFill>
                <a:latin typeface="Oswald"/>
                <a:ea typeface="Oswald"/>
                <a:cs typeface="Oswald"/>
                <a:sym typeface="Oswald"/>
              </a:rPr>
              <a:t>Business Problem</a:t>
            </a:r>
            <a:endParaRPr sz="700">
              <a:solidFill>
                <a:schemeClr val="dk1"/>
              </a:solidFill>
              <a:latin typeface="Oswald"/>
              <a:ea typeface="Oswald"/>
              <a:cs typeface="Oswald"/>
              <a:sym typeface="Oswa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3"/>
          <p:cNvSpPr/>
          <p:nvPr/>
        </p:nvSpPr>
        <p:spPr>
          <a:xfrm>
            <a:off x="0" y="0"/>
            <a:ext cx="941832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165" name="Google Shape;165;p23"/>
          <p:cNvSpPr/>
          <p:nvPr/>
        </p:nvSpPr>
        <p:spPr>
          <a:xfrm>
            <a:off x="831425" y="597050"/>
            <a:ext cx="3077558" cy="3620657"/>
          </a:xfrm>
          <a:custGeom>
            <a:rect b="b" l="l" r="r" t="t"/>
            <a:pathLst>
              <a:path extrusionOk="0" h="8045904" w="8045904">
                <a:moveTo>
                  <a:pt x="0" y="0"/>
                </a:moveTo>
                <a:lnTo>
                  <a:pt x="8045904" y="0"/>
                </a:lnTo>
                <a:lnTo>
                  <a:pt x="8045904" y="8045904"/>
                </a:lnTo>
                <a:lnTo>
                  <a:pt x="0" y="8045904"/>
                </a:lnTo>
                <a:lnTo>
                  <a:pt x="0" y="0"/>
                </a:lnTo>
                <a:close/>
              </a:path>
            </a:pathLst>
          </a:custGeom>
          <a:blipFill rotWithShape="1">
            <a:blip r:embed="rId4">
              <a:alphaModFix amt="31000"/>
            </a:blip>
            <a:stretch>
              <a:fillRect b="0" l="0" r="0" t="0"/>
            </a:stretch>
          </a:blipFill>
          <a:ln>
            <a:noFill/>
          </a:ln>
        </p:spPr>
      </p:sp>
      <p:sp>
        <p:nvSpPr>
          <p:cNvPr id="166" name="Google Shape;166;p23"/>
          <p:cNvSpPr/>
          <p:nvPr/>
        </p:nvSpPr>
        <p:spPr>
          <a:xfrm>
            <a:off x="7060258" y="3306663"/>
            <a:ext cx="2828053" cy="2833300"/>
          </a:xfrm>
          <a:custGeom>
            <a:rect b="b" l="l" r="r" t="t"/>
            <a:pathLst>
              <a:path extrusionOk="0" h="5666599" w="5656105">
                <a:moveTo>
                  <a:pt x="0" y="0"/>
                </a:moveTo>
                <a:lnTo>
                  <a:pt x="5656104" y="0"/>
                </a:lnTo>
                <a:lnTo>
                  <a:pt x="5656104" y="5666598"/>
                </a:lnTo>
                <a:lnTo>
                  <a:pt x="0" y="5666598"/>
                </a:lnTo>
                <a:lnTo>
                  <a:pt x="0" y="0"/>
                </a:lnTo>
                <a:close/>
              </a:path>
            </a:pathLst>
          </a:custGeom>
          <a:blipFill rotWithShape="1">
            <a:blip r:embed="rId5">
              <a:alphaModFix amt="58000"/>
            </a:blip>
            <a:stretch>
              <a:fillRect b="0" l="0" r="0" t="0"/>
            </a:stretch>
          </a:blipFill>
          <a:ln>
            <a:noFill/>
          </a:ln>
        </p:spPr>
      </p:sp>
      <p:sp>
        <p:nvSpPr>
          <p:cNvPr id="167" name="Google Shape;167;p23"/>
          <p:cNvSpPr txBox="1"/>
          <p:nvPr/>
        </p:nvSpPr>
        <p:spPr>
          <a:xfrm>
            <a:off x="4570850" y="597050"/>
            <a:ext cx="3434100" cy="3387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 sz="2200">
                <a:solidFill>
                  <a:schemeClr val="dk1"/>
                </a:solidFill>
                <a:latin typeface="Oswald"/>
                <a:ea typeface="Oswald"/>
                <a:cs typeface="Oswald"/>
                <a:sym typeface="Oswald"/>
              </a:rPr>
              <a:t>Project Charter Overview</a:t>
            </a:r>
            <a:endParaRPr b="1" sz="2200">
              <a:solidFill>
                <a:schemeClr val="dk1"/>
              </a:solidFill>
              <a:latin typeface="Oswald"/>
              <a:ea typeface="Oswald"/>
              <a:cs typeface="Oswald"/>
              <a:sym typeface="Oswald"/>
            </a:endParaRPr>
          </a:p>
        </p:txBody>
      </p:sp>
      <p:pic>
        <p:nvPicPr>
          <p:cNvPr id="168" name="Google Shape;168;p23"/>
          <p:cNvPicPr preferRelativeResize="0"/>
          <p:nvPr/>
        </p:nvPicPr>
        <p:blipFill rotWithShape="1">
          <a:blip r:embed="rId6">
            <a:alphaModFix/>
          </a:blip>
          <a:srcRect b="0" l="0" r="0" t="11386"/>
          <a:stretch/>
        </p:blipFill>
        <p:spPr>
          <a:xfrm>
            <a:off x="987725" y="732800"/>
            <a:ext cx="2764949" cy="3342700"/>
          </a:xfrm>
          <a:prstGeom prst="rect">
            <a:avLst/>
          </a:prstGeom>
          <a:noFill/>
          <a:ln>
            <a:noFill/>
          </a:ln>
        </p:spPr>
      </p:pic>
      <p:sp>
        <p:nvSpPr>
          <p:cNvPr id="169" name="Google Shape;169;p23"/>
          <p:cNvSpPr txBox="1"/>
          <p:nvPr>
            <p:ph idx="4294967295" type="body"/>
          </p:nvPr>
        </p:nvSpPr>
        <p:spPr>
          <a:xfrm>
            <a:off x="4459850" y="1213300"/>
            <a:ext cx="3656100" cy="31095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b="1" lang="en" sz="1400">
                <a:solidFill>
                  <a:schemeClr val="dk1"/>
                </a:solidFill>
              </a:rPr>
              <a:t>Objective/Goal</a:t>
            </a:r>
            <a:endParaRPr b="1" sz="1400">
              <a:solidFill>
                <a:schemeClr val="dk1"/>
              </a:solidFill>
            </a:endParaRPr>
          </a:p>
          <a:p>
            <a:pPr indent="-317500" lvl="0" marL="457200" rtl="0" algn="l">
              <a:spcBef>
                <a:spcPts val="1200"/>
              </a:spcBef>
              <a:spcAft>
                <a:spcPts val="0"/>
              </a:spcAft>
              <a:buClr>
                <a:schemeClr val="dk1"/>
              </a:buClr>
              <a:buSzPts val="1400"/>
              <a:buChar char="●"/>
            </a:pPr>
            <a:r>
              <a:rPr lang="en" sz="1400">
                <a:solidFill>
                  <a:schemeClr val="dk1"/>
                </a:solidFill>
              </a:rPr>
              <a:t>Enhance SOTI’s inbound call center efficiency to increase lead generation by 30% and conversion rates by 15%.</a:t>
            </a:r>
            <a:br>
              <a:rPr lang="en" sz="1400">
                <a:solidFill>
                  <a:schemeClr val="dk1"/>
                </a:solidFill>
              </a:rPr>
            </a:br>
            <a:endParaRPr sz="1400">
              <a:solidFill>
                <a:schemeClr val="dk1"/>
              </a:solidFill>
            </a:endParaRPr>
          </a:p>
          <a:p>
            <a:pPr indent="457200" lvl="0" marL="0" rtl="0" algn="l">
              <a:spcBef>
                <a:spcPts val="1000"/>
              </a:spcBef>
              <a:spcAft>
                <a:spcPts val="0"/>
              </a:spcAft>
              <a:buNone/>
            </a:pPr>
            <a:r>
              <a:rPr b="1" lang="en" sz="1400">
                <a:solidFill>
                  <a:schemeClr val="dk1"/>
                </a:solidFill>
              </a:rPr>
              <a:t>Key Challenges</a:t>
            </a:r>
            <a:endParaRPr b="1" sz="1400">
              <a:solidFill>
                <a:schemeClr val="dk1"/>
              </a:solidFill>
            </a:endParaRPr>
          </a:p>
          <a:p>
            <a:pPr indent="-317500" lvl="0" marL="457200" rtl="0" algn="l">
              <a:spcBef>
                <a:spcPts val="1000"/>
              </a:spcBef>
              <a:spcAft>
                <a:spcPts val="0"/>
              </a:spcAft>
              <a:buClr>
                <a:schemeClr val="dk1"/>
              </a:buClr>
              <a:buSzPts val="1400"/>
              <a:buChar char="●"/>
            </a:pPr>
            <a:r>
              <a:rPr lang="en" sz="1400">
                <a:solidFill>
                  <a:schemeClr val="dk1"/>
                </a:solidFill>
              </a:rPr>
              <a:t>Limited capacity in lead generation.</a:t>
            </a:r>
            <a:endParaRPr sz="1400">
              <a:solidFill>
                <a:schemeClr val="dk1"/>
              </a:solidFill>
            </a:endParaRPr>
          </a:p>
          <a:p>
            <a:pPr indent="-317500" lvl="0" marL="457200" rtl="0" algn="l">
              <a:spcBef>
                <a:spcPts val="1000"/>
              </a:spcBef>
              <a:spcAft>
                <a:spcPts val="0"/>
              </a:spcAft>
              <a:buClr>
                <a:schemeClr val="dk1"/>
              </a:buClr>
              <a:buSzPts val="1400"/>
              <a:buChar char="●"/>
            </a:pPr>
            <a:r>
              <a:rPr lang="en" sz="1400">
                <a:solidFill>
                  <a:schemeClr val="dk1"/>
                </a:solidFill>
              </a:rPr>
              <a:t>High dependency on manual processes.</a:t>
            </a:r>
            <a:endParaRPr sz="1400">
              <a:solidFill>
                <a:schemeClr val="dk1"/>
              </a:solidFill>
            </a:endParaRPr>
          </a:p>
          <a:p>
            <a:pPr indent="-317500" lvl="0" marL="457200" rtl="0" algn="l">
              <a:spcBef>
                <a:spcPts val="1000"/>
              </a:spcBef>
              <a:spcAft>
                <a:spcPts val="1000"/>
              </a:spcAft>
              <a:buClr>
                <a:schemeClr val="dk1"/>
              </a:buClr>
              <a:buSzPts val="1400"/>
              <a:buChar char="●"/>
            </a:pPr>
            <a:r>
              <a:rPr lang="en" sz="1400">
                <a:solidFill>
                  <a:schemeClr val="dk1"/>
                </a:solidFill>
              </a:rPr>
              <a:t>Inefficient conversion pathways.</a:t>
            </a:r>
            <a:endParaRPr sz="1400">
              <a:solidFill>
                <a:schemeClr val="dk1"/>
              </a:solidFill>
            </a:endParaRPr>
          </a:p>
        </p:txBody>
      </p:sp>
      <p:pic>
        <p:nvPicPr>
          <p:cNvPr id="170" name="Google Shape;170;p23"/>
          <p:cNvPicPr preferRelativeResize="0"/>
          <p:nvPr/>
        </p:nvPicPr>
        <p:blipFill>
          <a:blip r:embed="rId7">
            <a:alphaModFix/>
          </a:blip>
          <a:stretch>
            <a:fillRect/>
          </a:stretch>
        </p:blipFill>
        <p:spPr>
          <a:xfrm>
            <a:off x="1833113" y="3693025"/>
            <a:ext cx="1074176" cy="2925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4"/>
          <p:cNvSpPr/>
          <p:nvPr/>
        </p:nvSpPr>
        <p:spPr>
          <a:xfrm>
            <a:off x="0" y="0"/>
            <a:ext cx="941832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176" name="Google Shape;176;p24"/>
          <p:cNvSpPr/>
          <p:nvPr/>
        </p:nvSpPr>
        <p:spPr>
          <a:xfrm>
            <a:off x="237200" y="1056250"/>
            <a:ext cx="4123526" cy="2775837"/>
          </a:xfrm>
          <a:custGeom>
            <a:rect b="b" l="l" r="r" t="t"/>
            <a:pathLst>
              <a:path extrusionOk="0" h="8045904" w="8045904">
                <a:moveTo>
                  <a:pt x="0" y="0"/>
                </a:moveTo>
                <a:lnTo>
                  <a:pt x="8045904" y="0"/>
                </a:lnTo>
                <a:lnTo>
                  <a:pt x="8045904" y="8045904"/>
                </a:lnTo>
                <a:lnTo>
                  <a:pt x="0" y="8045904"/>
                </a:lnTo>
                <a:lnTo>
                  <a:pt x="0" y="0"/>
                </a:lnTo>
                <a:close/>
              </a:path>
            </a:pathLst>
          </a:custGeom>
          <a:blipFill rotWithShape="1">
            <a:blip r:embed="rId4">
              <a:alphaModFix amt="31000"/>
            </a:blip>
            <a:stretch>
              <a:fillRect b="0" l="0" r="0" t="0"/>
            </a:stretch>
          </a:blipFill>
          <a:ln>
            <a:noFill/>
          </a:ln>
        </p:spPr>
      </p:sp>
      <p:sp>
        <p:nvSpPr>
          <p:cNvPr id="177" name="Google Shape;177;p24"/>
          <p:cNvSpPr/>
          <p:nvPr/>
        </p:nvSpPr>
        <p:spPr>
          <a:xfrm>
            <a:off x="7060258" y="3306663"/>
            <a:ext cx="2828053" cy="2833300"/>
          </a:xfrm>
          <a:custGeom>
            <a:rect b="b" l="l" r="r" t="t"/>
            <a:pathLst>
              <a:path extrusionOk="0" h="5666599" w="5656105">
                <a:moveTo>
                  <a:pt x="0" y="0"/>
                </a:moveTo>
                <a:lnTo>
                  <a:pt x="5656104" y="0"/>
                </a:lnTo>
                <a:lnTo>
                  <a:pt x="5656104" y="5666598"/>
                </a:lnTo>
                <a:lnTo>
                  <a:pt x="0" y="5666598"/>
                </a:lnTo>
                <a:lnTo>
                  <a:pt x="0" y="0"/>
                </a:lnTo>
                <a:close/>
              </a:path>
            </a:pathLst>
          </a:custGeom>
          <a:blipFill rotWithShape="1">
            <a:blip r:embed="rId5">
              <a:alphaModFix amt="58000"/>
            </a:blip>
            <a:stretch>
              <a:fillRect b="0" l="0" r="0" t="0"/>
            </a:stretch>
          </a:blipFill>
          <a:ln>
            <a:noFill/>
          </a:ln>
        </p:spPr>
      </p:sp>
      <p:sp>
        <p:nvSpPr>
          <p:cNvPr id="178" name="Google Shape;178;p24"/>
          <p:cNvSpPr txBox="1"/>
          <p:nvPr/>
        </p:nvSpPr>
        <p:spPr>
          <a:xfrm>
            <a:off x="5253450" y="555675"/>
            <a:ext cx="3434100" cy="3387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 sz="2200">
                <a:solidFill>
                  <a:schemeClr val="dk1"/>
                </a:solidFill>
                <a:latin typeface="Oswald"/>
                <a:ea typeface="Oswald"/>
                <a:cs typeface="Oswald"/>
                <a:sym typeface="Oswald"/>
              </a:rPr>
              <a:t>Scope of Work</a:t>
            </a:r>
            <a:endParaRPr b="1" sz="2200">
              <a:solidFill>
                <a:schemeClr val="dk1"/>
              </a:solidFill>
              <a:latin typeface="Oswald"/>
              <a:ea typeface="Oswald"/>
              <a:cs typeface="Oswald"/>
              <a:sym typeface="Oswald"/>
            </a:endParaRPr>
          </a:p>
        </p:txBody>
      </p:sp>
      <p:sp>
        <p:nvSpPr>
          <p:cNvPr id="179" name="Google Shape;179;p24"/>
          <p:cNvSpPr txBox="1"/>
          <p:nvPr>
            <p:ph idx="4294967295" type="body"/>
          </p:nvPr>
        </p:nvSpPr>
        <p:spPr>
          <a:xfrm>
            <a:off x="4851275" y="1221475"/>
            <a:ext cx="4210800" cy="31095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b="1" lang="en" sz="1400">
                <a:solidFill>
                  <a:schemeClr val="dk1"/>
                </a:solidFill>
              </a:rPr>
              <a:t>Tasks and Deliverables:</a:t>
            </a:r>
            <a:endParaRPr b="1" sz="1400">
              <a:solidFill>
                <a:schemeClr val="dk1"/>
              </a:solidFill>
            </a:endParaRPr>
          </a:p>
          <a:p>
            <a:pPr indent="-317500" lvl="0" marL="457200" rtl="0" algn="l">
              <a:spcBef>
                <a:spcPts val="1200"/>
              </a:spcBef>
              <a:spcAft>
                <a:spcPts val="0"/>
              </a:spcAft>
              <a:buClr>
                <a:schemeClr val="dk1"/>
              </a:buClr>
              <a:buSzPts val="1400"/>
              <a:buChar char="●"/>
            </a:pPr>
            <a:r>
              <a:rPr lang="en" sz="1400">
                <a:solidFill>
                  <a:schemeClr val="dk1"/>
                </a:solidFill>
              </a:rPr>
              <a:t>Analyze current call center operations.</a:t>
            </a:r>
            <a:endParaRPr sz="1400">
              <a:solidFill>
                <a:schemeClr val="dk1"/>
              </a:solidFill>
            </a:endParaRPr>
          </a:p>
          <a:p>
            <a:pPr indent="-317500" lvl="0" marL="457200" rtl="0" algn="l">
              <a:spcBef>
                <a:spcPts val="1000"/>
              </a:spcBef>
              <a:spcAft>
                <a:spcPts val="0"/>
              </a:spcAft>
              <a:buClr>
                <a:schemeClr val="dk1"/>
              </a:buClr>
              <a:buSzPts val="1400"/>
              <a:buChar char="●"/>
            </a:pPr>
            <a:r>
              <a:rPr lang="en" sz="1400">
                <a:solidFill>
                  <a:schemeClr val="dk1"/>
                </a:solidFill>
              </a:rPr>
              <a:t>Develop a robust risk management strategy.</a:t>
            </a:r>
            <a:endParaRPr sz="1400">
              <a:solidFill>
                <a:schemeClr val="dk1"/>
              </a:solidFill>
            </a:endParaRPr>
          </a:p>
          <a:p>
            <a:pPr indent="-317500" lvl="0" marL="457200" rtl="0" algn="l">
              <a:spcBef>
                <a:spcPts val="1000"/>
              </a:spcBef>
              <a:spcAft>
                <a:spcPts val="0"/>
              </a:spcAft>
              <a:buClr>
                <a:schemeClr val="dk1"/>
              </a:buClr>
              <a:buSzPts val="1400"/>
              <a:buChar char="●"/>
            </a:pPr>
            <a:r>
              <a:rPr lang="en" sz="1400">
                <a:solidFill>
                  <a:schemeClr val="dk1"/>
                </a:solidFill>
              </a:rPr>
              <a:t>Implement a solution to meet business goals.</a:t>
            </a:r>
            <a:br>
              <a:rPr lang="en" sz="1400">
                <a:solidFill>
                  <a:schemeClr val="dk1"/>
                </a:solidFill>
              </a:rPr>
            </a:br>
            <a:endParaRPr sz="1400">
              <a:solidFill>
                <a:schemeClr val="dk1"/>
              </a:solidFill>
            </a:endParaRPr>
          </a:p>
          <a:p>
            <a:pPr indent="457200" lvl="0" marL="0" rtl="0" algn="l">
              <a:spcBef>
                <a:spcPts val="1000"/>
              </a:spcBef>
              <a:spcAft>
                <a:spcPts val="0"/>
              </a:spcAft>
              <a:buNone/>
            </a:pPr>
            <a:r>
              <a:rPr b="1" lang="en" sz="1400">
                <a:solidFill>
                  <a:schemeClr val="dk1"/>
                </a:solidFill>
              </a:rPr>
              <a:t>Approach to Delivery:</a:t>
            </a:r>
            <a:endParaRPr b="1" sz="1400">
              <a:solidFill>
                <a:schemeClr val="dk1"/>
              </a:solidFill>
            </a:endParaRPr>
          </a:p>
          <a:p>
            <a:pPr indent="-317500" lvl="0" marL="457200" rtl="0" algn="l">
              <a:spcBef>
                <a:spcPts val="1200"/>
              </a:spcBef>
              <a:spcAft>
                <a:spcPts val="0"/>
              </a:spcAft>
              <a:buClr>
                <a:schemeClr val="dk1"/>
              </a:buClr>
              <a:buSzPts val="1400"/>
              <a:buChar char="●"/>
            </a:pPr>
            <a:r>
              <a:rPr lang="en" sz="1400">
                <a:solidFill>
                  <a:schemeClr val="dk1"/>
                </a:solidFill>
              </a:rPr>
              <a:t>Weekly updates and feedback loops with SOTI.</a:t>
            </a:r>
            <a:endParaRPr sz="1400">
              <a:solidFill>
                <a:schemeClr val="dk1"/>
              </a:solidFill>
            </a:endParaRPr>
          </a:p>
          <a:p>
            <a:pPr indent="-317500" lvl="0" marL="457200" rtl="0" algn="l">
              <a:spcBef>
                <a:spcPts val="1000"/>
              </a:spcBef>
              <a:spcAft>
                <a:spcPts val="0"/>
              </a:spcAft>
              <a:buClr>
                <a:schemeClr val="dk1"/>
              </a:buClr>
              <a:buSzPts val="1400"/>
              <a:buChar char="●"/>
            </a:pPr>
            <a:r>
              <a:rPr lang="en" sz="1400">
                <a:solidFill>
                  <a:schemeClr val="dk1"/>
                </a:solidFill>
              </a:rPr>
              <a:t>Decision matrix for evaluating solution efficacy.</a:t>
            </a:r>
            <a:endParaRPr sz="1400">
              <a:solidFill>
                <a:schemeClr val="dk1"/>
              </a:solidFill>
            </a:endParaRPr>
          </a:p>
          <a:p>
            <a:pPr indent="0" lvl="0" marL="0" rtl="0" algn="l">
              <a:spcBef>
                <a:spcPts val="1000"/>
              </a:spcBef>
              <a:spcAft>
                <a:spcPts val="1000"/>
              </a:spcAft>
              <a:buNone/>
            </a:pPr>
            <a:r>
              <a:t/>
            </a:r>
            <a:endParaRPr b="1" sz="1400">
              <a:solidFill>
                <a:schemeClr val="dk1"/>
              </a:solidFill>
            </a:endParaRPr>
          </a:p>
        </p:txBody>
      </p:sp>
      <p:pic>
        <p:nvPicPr>
          <p:cNvPr id="180" name="Google Shape;180;p24"/>
          <p:cNvPicPr preferRelativeResize="0"/>
          <p:nvPr/>
        </p:nvPicPr>
        <p:blipFill>
          <a:blip r:embed="rId6">
            <a:alphaModFix/>
          </a:blip>
          <a:stretch>
            <a:fillRect/>
          </a:stretch>
        </p:blipFill>
        <p:spPr>
          <a:xfrm>
            <a:off x="1761863" y="4257375"/>
            <a:ext cx="1074176" cy="292500"/>
          </a:xfrm>
          <a:prstGeom prst="rect">
            <a:avLst/>
          </a:prstGeom>
          <a:noFill/>
          <a:ln>
            <a:noFill/>
          </a:ln>
        </p:spPr>
      </p:pic>
      <p:pic>
        <p:nvPicPr>
          <p:cNvPr id="181" name="Google Shape;181;p24"/>
          <p:cNvPicPr preferRelativeResize="0"/>
          <p:nvPr/>
        </p:nvPicPr>
        <p:blipFill>
          <a:blip r:embed="rId7">
            <a:alphaModFix/>
          </a:blip>
          <a:stretch>
            <a:fillRect/>
          </a:stretch>
        </p:blipFill>
        <p:spPr>
          <a:xfrm>
            <a:off x="355100" y="931319"/>
            <a:ext cx="4496173" cy="292950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5"/>
          <p:cNvSpPr/>
          <p:nvPr/>
        </p:nvSpPr>
        <p:spPr>
          <a:xfrm>
            <a:off x="0" y="0"/>
            <a:ext cx="941832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187" name="Google Shape;187;p25"/>
          <p:cNvSpPr/>
          <p:nvPr/>
        </p:nvSpPr>
        <p:spPr>
          <a:xfrm>
            <a:off x="7060258" y="3306663"/>
            <a:ext cx="2828053" cy="2833300"/>
          </a:xfrm>
          <a:custGeom>
            <a:rect b="b" l="l" r="r" t="t"/>
            <a:pathLst>
              <a:path extrusionOk="0" h="5666599" w="5656105">
                <a:moveTo>
                  <a:pt x="0" y="0"/>
                </a:moveTo>
                <a:lnTo>
                  <a:pt x="5656104" y="0"/>
                </a:lnTo>
                <a:lnTo>
                  <a:pt x="5656104" y="5666598"/>
                </a:lnTo>
                <a:lnTo>
                  <a:pt x="0" y="5666598"/>
                </a:lnTo>
                <a:lnTo>
                  <a:pt x="0" y="0"/>
                </a:lnTo>
                <a:close/>
              </a:path>
            </a:pathLst>
          </a:custGeom>
          <a:blipFill rotWithShape="1">
            <a:blip r:embed="rId4">
              <a:alphaModFix amt="58000"/>
            </a:blip>
            <a:stretch>
              <a:fillRect b="0" l="0" r="0" t="0"/>
            </a:stretch>
          </a:blipFill>
          <a:ln>
            <a:noFill/>
          </a:ln>
        </p:spPr>
      </p:sp>
      <p:sp>
        <p:nvSpPr>
          <p:cNvPr id="188" name="Google Shape;188;p25"/>
          <p:cNvSpPr txBox="1"/>
          <p:nvPr/>
        </p:nvSpPr>
        <p:spPr>
          <a:xfrm>
            <a:off x="4868075" y="703375"/>
            <a:ext cx="3434100" cy="3387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 sz="2200">
                <a:solidFill>
                  <a:schemeClr val="dk1"/>
                </a:solidFill>
                <a:latin typeface="Oswald"/>
                <a:ea typeface="Oswald"/>
                <a:cs typeface="Oswald"/>
                <a:sym typeface="Oswald"/>
              </a:rPr>
              <a:t>Project Objectives</a:t>
            </a:r>
            <a:endParaRPr b="1" sz="2200">
              <a:solidFill>
                <a:schemeClr val="dk1"/>
              </a:solidFill>
              <a:latin typeface="Oswald"/>
              <a:ea typeface="Oswald"/>
              <a:cs typeface="Oswald"/>
              <a:sym typeface="Oswald"/>
            </a:endParaRPr>
          </a:p>
        </p:txBody>
      </p:sp>
      <p:sp>
        <p:nvSpPr>
          <p:cNvPr id="189" name="Google Shape;189;p25"/>
          <p:cNvSpPr txBox="1"/>
          <p:nvPr>
            <p:ph idx="4294967295" type="body"/>
          </p:nvPr>
        </p:nvSpPr>
        <p:spPr>
          <a:xfrm>
            <a:off x="4868075" y="1281150"/>
            <a:ext cx="4150800" cy="31095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b="1" lang="en" sz="1400">
                <a:solidFill>
                  <a:schemeClr val="dk1"/>
                </a:solidFill>
              </a:rPr>
              <a:t>Quantitative:</a:t>
            </a:r>
            <a:endParaRPr b="1" sz="1400">
              <a:solidFill>
                <a:schemeClr val="dk1"/>
              </a:solidFill>
            </a:endParaRPr>
          </a:p>
          <a:p>
            <a:pPr indent="-317500" lvl="0" marL="457200" rtl="0" algn="l">
              <a:spcBef>
                <a:spcPts val="1200"/>
              </a:spcBef>
              <a:spcAft>
                <a:spcPts val="0"/>
              </a:spcAft>
              <a:buClr>
                <a:schemeClr val="dk1"/>
              </a:buClr>
              <a:buSzPts val="1400"/>
              <a:buChar char="●"/>
            </a:pPr>
            <a:r>
              <a:rPr lang="en" sz="1400">
                <a:solidFill>
                  <a:schemeClr val="dk1"/>
                </a:solidFill>
              </a:rPr>
              <a:t>Generate 30% more leads.</a:t>
            </a:r>
            <a:endParaRPr sz="1400">
              <a:solidFill>
                <a:schemeClr val="dk1"/>
              </a:solidFill>
            </a:endParaRPr>
          </a:p>
          <a:p>
            <a:pPr indent="-317500" lvl="0" marL="457200" rtl="0" algn="l">
              <a:spcBef>
                <a:spcPts val="1000"/>
              </a:spcBef>
              <a:spcAft>
                <a:spcPts val="0"/>
              </a:spcAft>
              <a:buClr>
                <a:schemeClr val="dk1"/>
              </a:buClr>
              <a:buSzPts val="1400"/>
              <a:buChar char="●"/>
            </a:pPr>
            <a:r>
              <a:rPr lang="en" sz="1400">
                <a:solidFill>
                  <a:schemeClr val="dk1"/>
                </a:solidFill>
              </a:rPr>
              <a:t>Improve conversion rates by 15%.</a:t>
            </a:r>
            <a:br>
              <a:rPr lang="en" sz="1400">
                <a:solidFill>
                  <a:schemeClr val="dk1"/>
                </a:solidFill>
              </a:rPr>
            </a:br>
            <a:endParaRPr sz="1400">
              <a:solidFill>
                <a:schemeClr val="dk1"/>
              </a:solidFill>
            </a:endParaRPr>
          </a:p>
          <a:p>
            <a:pPr indent="457200" lvl="0" marL="0" rtl="0" algn="l">
              <a:spcBef>
                <a:spcPts val="1000"/>
              </a:spcBef>
              <a:spcAft>
                <a:spcPts val="0"/>
              </a:spcAft>
              <a:buNone/>
            </a:pPr>
            <a:r>
              <a:rPr b="1" lang="en" sz="1400">
                <a:solidFill>
                  <a:schemeClr val="dk1"/>
                </a:solidFill>
              </a:rPr>
              <a:t>Qualitative:</a:t>
            </a:r>
            <a:endParaRPr b="1" sz="1400">
              <a:solidFill>
                <a:schemeClr val="dk1"/>
              </a:solidFill>
            </a:endParaRPr>
          </a:p>
          <a:p>
            <a:pPr indent="-317500" lvl="0" marL="457200" rtl="0" algn="l">
              <a:spcBef>
                <a:spcPts val="1200"/>
              </a:spcBef>
              <a:spcAft>
                <a:spcPts val="0"/>
              </a:spcAft>
              <a:buClr>
                <a:schemeClr val="dk1"/>
              </a:buClr>
              <a:buSzPts val="1400"/>
              <a:buChar char="●"/>
            </a:pPr>
            <a:r>
              <a:rPr lang="en" sz="1400">
                <a:solidFill>
                  <a:schemeClr val="dk1"/>
                </a:solidFill>
              </a:rPr>
              <a:t>Strengthen customer interactions.</a:t>
            </a:r>
            <a:endParaRPr sz="1400">
              <a:solidFill>
                <a:schemeClr val="dk1"/>
              </a:solidFill>
            </a:endParaRPr>
          </a:p>
          <a:p>
            <a:pPr indent="-317500" lvl="0" marL="457200" rtl="0" algn="l">
              <a:spcBef>
                <a:spcPts val="1000"/>
              </a:spcBef>
              <a:spcAft>
                <a:spcPts val="0"/>
              </a:spcAft>
              <a:buClr>
                <a:schemeClr val="dk1"/>
              </a:buClr>
              <a:buSzPts val="1400"/>
              <a:buChar char="●"/>
            </a:pPr>
            <a:r>
              <a:rPr lang="en" sz="1400">
                <a:solidFill>
                  <a:schemeClr val="dk1"/>
                </a:solidFill>
              </a:rPr>
              <a:t>Enhance team efficiency through automation.</a:t>
            </a:r>
            <a:endParaRPr sz="1400">
              <a:solidFill>
                <a:schemeClr val="dk1"/>
              </a:solidFill>
            </a:endParaRPr>
          </a:p>
          <a:p>
            <a:pPr indent="0" lvl="0" marL="0" rtl="0" algn="l">
              <a:spcBef>
                <a:spcPts val="1000"/>
              </a:spcBef>
              <a:spcAft>
                <a:spcPts val="0"/>
              </a:spcAft>
              <a:buNone/>
            </a:pPr>
            <a:r>
              <a:t/>
            </a:r>
            <a:endParaRPr sz="1400">
              <a:solidFill>
                <a:schemeClr val="dk1"/>
              </a:solidFill>
            </a:endParaRPr>
          </a:p>
          <a:p>
            <a:pPr indent="0" lvl="0" marL="0" rtl="0" algn="l">
              <a:spcBef>
                <a:spcPts val="1000"/>
              </a:spcBef>
              <a:spcAft>
                <a:spcPts val="1000"/>
              </a:spcAft>
              <a:buNone/>
            </a:pPr>
            <a:r>
              <a:t/>
            </a:r>
            <a:endParaRPr b="1" sz="1400">
              <a:solidFill>
                <a:schemeClr val="dk1"/>
              </a:solidFill>
            </a:endParaRPr>
          </a:p>
        </p:txBody>
      </p:sp>
      <p:pic>
        <p:nvPicPr>
          <p:cNvPr id="190" name="Google Shape;190;p25"/>
          <p:cNvPicPr preferRelativeResize="0"/>
          <p:nvPr/>
        </p:nvPicPr>
        <p:blipFill>
          <a:blip r:embed="rId5">
            <a:alphaModFix/>
          </a:blip>
          <a:stretch>
            <a:fillRect/>
          </a:stretch>
        </p:blipFill>
        <p:spPr>
          <a:xfrm>
            <a:off x="1892713" y="4159200"/>
            <a:ext cx="1074176" cy="292500"/>
          </a:xfrm>
          <a:prstGeom prst="rect">
            <a:avLst/>
          </a:prstGeom>
          <a:noFill/>
          <a:ln>
            <a:noFill/>
          </a:ln>
        </p:spPr>
      </p:pic>
      <p:pic>
        <p:nvPicPr>
          <p:cNvPr id="191" name="Google Shape;191;p25"/>
          <p:cNvPicPr preferRelativeResize="0"/>
          <p:nvPr/>
        </p:nvPicPr>
        <p:blipFill>
          <a:blip r:embed="rId6">
            <a:alphaModFix/>
          </a:blip>
          <a:stretch>
            <a:fillRect/>
          </a:stretch>
        </p:blipFill>
        <p:spPr>
          <a:xfrm>
            <a:off x="354425" y="1119800"/>
            <a:ext cx="4258975" cy="27790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6"/>
          <p:cNvSpPr/>
          <p:nvPr/>
        </p:nvSpPr>
        <p:spPr>
          <a:xfrm>
            <a:off x="-42075" y="0"/>
            <a:ext cx="96012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197" name="Google Shape;197;p26"/>
          <p:cNvSpPr/>
          <p:nvPr/>
        </p:nvSpPr>
        <p:spPr>
          <a:xfrm>
            <a:off x="-950771" y="-1420646"/>
            <a:ext cx="4656562" cy="4607417"/>
          </a:xfrm>
          <a:custGeom>
            <a:rect b="b" l="l" r="r" t="t"/>
            <a:pathLst>
              <a:path extrusionOk="0" h="9214833" w="9313124">
                <a:moveTo>
                  <a:pt x="0" y="0"/>
                </a:moveTo>
                <a:lnTo>
                  <a:pt x="9313125" y="0"/>
                </a:lnTo>
                <a:lnTo>
                  <a:pt x="9313125" y="9214833"/>
                </a:lnTo>
                <a:lnTo>
                  <a:pt x="0" y="9214833"/>
                </a:lnTo>
                <a:lnTo>
                  <a:pt x="0" y="0"/>
                </a:lnTo>
                <a:close/>
              </a:path>
            </a:pathLst>
          </a:custGeom>
          <a:blipFill rotWithShape="1">
            <a:blip r:embed="rId4">
              <a:alphaModFix amt="80000"/>
            </a:blip>
            <a:stretch>
              <a:fillRect b="0" l="0" r="0" t="0"/>
            </a:stretch>
          </a:blipFill>
          <a:ln>
            <a:noFill/>
          </a:ln>
        </p:spPr>
      </p:sp>
      <p:sp>
        <p:nvSpPr>
          <p:cNvPr id="198" name="Google Shape;198;p26"/>
          <p:cNvSpPr/>
          <p:nvPr/>
        </p:nvSpPr>
        <p:spPr>
          <a:xfrm>
            <a:off x="1033125" y="1265375"/>
            <a:ext cx="2972247" cy="3102790"/>
          </a:xfrm>
          <a:custGeom>
            <a:rect b="b" l="l" r="r" t="t"/>
            <a:pathLst>
              <a:path extrusionOk="0" h="1016475" w="973709">
                <a:moveTo>
                  <a:pt x="849249" y="1016475"/>
                </a:moveTo>
                <a:lnTo>
                  <a:pt x="124460" y="1016475"/>
                </a:lnTo>
                <a:cubicBezTo>
                  <a:pt x="55880" y="1016475"/>
                  <a:pt x="0" y="960595"/>
                  <a:pt x="0" y="892015"/>
                </a:cubicBezTo>
                <a:lnTo>
                  <a:pt x="0" y="124460"/>
                </a:lnTo>
                <a:cubicBezTo>
                  <a:pt x="0" y="55880"/>
                  <a:pt x="55880" y="0"/>
                  <a:pt x="124460" y="0"/>
                </a:cubicBezTo>
                <a:lnTo>
                  <a:pt x="849249" y="0"/>
                </a:lnTo>
                <a:cubicBezTo>
                  <a:pt x="917829" y="0"/>
                  <a:pt x="973709" y="55880"/>
                  <a:pt x="973709" y="124460"/>
                </a:cubicBezTo>
                <a:lnTo>
                  <a:pt x="973709" y="892015"/>
                </a:lnTo>
                <a:cubicBezTo>
                  <a:pt x="973709" y="960595"/>
                  <a:pt x="917829" y="1016475"/>
                  <a:pt x="849249" y="1016475"/>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99" name="Google Shape;199;p26"/>
          <p:cNvSpPr txBox="1"/>
          <p:nvPr/>
        </p:nvSpPr>
        <p:spPr>
          <a:xfrm>
            <a:off x="1033125" y="1452825"/>
            <a:ext cx="2672700" cy="2727900"/>
          </a:xfrm>
          <a:prstGeom prst="rect">
            <a:avLst/>
          </a:prstGeom>
          <a:noFill/>
          <a:ln>
            <a:noFill/>
          </a:ln>
        </p:spPr>
        <p:txBody>
          <a:bodyPr anchorCtr="0" anchor="t" bIns="91425" lIns="91425" spcFirstLastPara="1" rIns="91425" wrap="square" tIns="91425">
            <a:noAutofit/>
          </a:bodyPr>
          <a:lstStyle/>
          <a:p>
            <a:pPr indent="457200" lvl="0" marL="0" rtl="0" algn="l">
              <a:lnSpc>
                <a:spcPct val="115000"/>
              </a:lnSpc>
              <a:spcBef>
                <a:spcPts val="0"/>
              </a:spcBef>
              <a:spcAft>
                <a:spcPts val="0"/>
              </a:spcAft>
              <a:buNone/>
            </a:pPr>
            <a:r>
              <a:rPr b="1" lang="en">
                <a:solidFill>
                  <a:schemeClr val="dk1"/>
                </a:solidFill>
                <a:latin typeface="Average"/>
                <a:ea typeface="Average"/>
                <a:cs typeface="Average"/>
                <a:sym typeface="Average"/>
              </a:rPr>
              <a:t>Constraints:</a:t>
            </a:r>
            <a:endParaRPr b="1">
              <a:solidFill>
                <a:schemeClr val="dk1"/>
              </a:solidFill>
              <a:latin typeface="Average"/>
              <a:ea typeface="Average"/>
              <a:cs typeface="Average"/>
              <a:sym typeface="Average"/>
            </a:endParaRPr>
          </a:p>
          <a:p>
            <a:pPr indent="-317500" lvl="0" marL="457200" rtl="0" algn="l">
              <a:lnSpc>
                <a:spcPct val="115000"/>
              </a:lnSpc>
              <a:spcBef>
                <a:spcPts val="1200"/>
              </a:spcBef>
              <a:spcAft>
                <a:spcPts val="0"/>
              </a:spcAft>
              <a:buClr>
                <a:schemeClr val="dk1"/>
              </a:buClr>
              <a:buSzPts val="1400"/>
              <a:buFont typeface="Average"/>
              <a:buChar char="●"/>
            </a:pPr>
            <a:r>
              <a:rPr lang="en">
                <a:solidFill>
                  <a:schemeClr val="dk1"/>
                </a:solidFill>
                <a:latin typeface="Average"/>
                <a:ea typeface="Average"/>
                <a:cs typeface="Average"/>
                <a:sym typeface="Average"/>
              </a:rPr>
              <a:t>Budget: $10,000 allocated to labor and software tools.</a:t>
            </a:r>
            <a:endParaRPr>
              <a:solidFill>
                <a:schemeClr val="dk1"/>
              </a:solidFill>
              <a:latin typeface="Average"/>
              <a:ea typeface="Average"/>
              <a:cs typeface="Average"/>
              <a:sym typeface="Average"/>
            </a:endParaRPr>
          </a:p>
          <a:p>
            <a:pPr indent="-317500" lvl="0" marL="457200" rtl="0" algn="l">
              <a:lnSpc>
                <a:spcPct val="115000"/>
              </a:lnSpc>
              <a:spcBef>
                <a:spcPts val="1000"/>
              </a:spcBef>
              <a:spcAft>
                <a:spcPts val="0"/>
              </a:spcAft>
              <a:buClr>
                <a:schemeClr val="dk1"/>
              </a:buClr>
              <a:buSzPts val="1400"/>
              <a:buFont typeface="Average"/>
              <a:buChar char="●"/>
            </a:pPr>
            <a:r>
              <a:rPr lang="en">
                <a:solidFill>
                  <a:schemeClr val="dk1"/>
                </a:solidFill>
                <a:latin typeface="Average"/>
                <a:ea typeface="Average"/>
                <a:cs typeface="Average"/>
                <a:sym typeface="Average"/>
              </a:rPr>
              <a:t>Implementation timeframe: 1-month </a:t>
            </a:r>
            <a:endParaRPr>
              <a:solidFill>
                <a:schemeClr val="dk1"/>
              </a:solidFill>
              <a:latin typeface="Average"/>
              <a:ea typeface="Average"/>
              <a:cs typeface="Average"/>
              <a:sym typeface="Average"/>
            </a:endParaRPr>
          </a:p>
          <a:p>
            <a:pPr indent="-317500" lvl="0" marL="457200" rtl="0" algn="l">
              <a:lnSpc>
                <a:spcPct val="115000"/>
              </a:lnSpc>
              <a:spcBef>
                <a:spcPts val="1000"/>
              </a:spcBef>
              <a:spcAft>
                <a:spcPts val="1000"/>
              </a:spcAft>
              <a:buClr>
                <a:schemeClr val="dk1"/>
              </a:buClr>
              <a:buSzPts val="1400"/>
              <a:buFont typeface="Average"/>
              <a:buChar char="●"/>
            </a:pPr>
            <a:r>
              <a:rPr lang="en">
                <a:solidFill>
                  <a:schemeClr val="dk1"/>
                </a:solidFill>
                <a:latin typeface="Average"/>
                <a:ea typeface="Average"/>
                <a:cs typeface="Average"/>
                <a:sym typeface="Average"/>
              </a:rPr>
              <a:t>Access: Limited to non-sensitive company data.</a:t>
            </a:r>
            <a:endParaRPr>
              <a:solidFill>
                <a:srgbClr val="FFBD59"/>
              </a:solidFill>
              <a:latin typeface="Poppins"/>
              <a:ea typeface="Poppins"/>
              <a:cs typeface="Poppins"/>
              <a:sym typeface="Poppins"/>
            </a:endParaRPr>
          </a:p>
        </p:txBody>
      </p:sp>
      <p:sp>
        <p:nvSpPr>
          <p:cNvPr id="200" name="Google Shape;200;p26"/>
          <p:cNvSpPr txBox="1"/>
          <p:nvPr/>
        </p:nvSpPr>
        <p:spPr>
          <a:xfrm>
            <a:off x="1659899" y="512259"/>
            <a:ext cx="5824200" cy="4617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 sz="3000">
                <a:solidFill>
                  <a:schemeClr val="dk1"/>
                </a:solidFill>
                <a:latin typeface="Oswald"/>
                <a:ea typeface="Oswald"/>
                <a:cs typeface="Oswald"/>
                <a:sym typeface="Oswald"/>
              </a:rPr>
              <a:t>Constraints &amp; Assumptions</a:t>
            </a:r>
            <a:endParaRPr sz="100">
              <a:solidFill>
                <a:schemeClr val="dk1"/>
              </a:solidFill>
              <a:latin typeface="Oswald"/>
              <a:ea typeface="Oswald"/>
              <a:cs typeface="Oswald"/>
              <a:sym typeface="Oswald"/>
            </a:endParaRPr>
          </a:p>
        </p:txBody>
      </p:sp>
      <p:sp>
        <p:nvSpPr>
          <p:cNvPr id="201" name="Google Shape;201;p26"/>
          <p:cNvSpPr/>
          <p:nvPr/>
        </p:nvSpPr>
        <p:spPr>
          <a:xfrm>
            <a:off x="4908650" y="1265375"/>
            <a:ext cx="2972247" cy="3102790"/>
          </a:xfrm>
          <a:custGeom>
            <a:rect b="b" l="l" r="r" t="t"/>
            <a:pathLst>
              <a:path extrusionOk="0" h="1016475" w="973709">
                <a:moveTo>
                  <a:pt x="849249" y="1016475"/>
                </a:moveTo>
                <a:lnTo>
                  <a:pt x="124460" y="1016475"/>
                </a:lnTo>
                <a:cubicBezTo>
                  <a:pt x="55880" y="1016475"/>
                  <a:pt x="0" y="960595"/>
                  <a:pt x="0" y="892015"/>
                </a:cubicBezTo>
                <a:lnTo>
                  <a:pt x="0" y="124460"/>
                </a:lnTo>
                <a:cubicBezTo>
                  <a:pt x="0" y="55880"/>
                  <a:pt x="55880" y="0"/>
                  <a:pt x="124460" y="0"/>
                </a:cubicBezTo>
                <a:lnTo>
                  <a:pt x="849249" y="0"/>
                </a:lnTo>
                <a:cubicBezTo>
                  <a:pt x="917829" y="0"/>
                  <a:pt x="973709" y="55880"/>
                  <a:pt x="973709" y="124460"/>
                </a:cubicBezTo>
                <a:lnTo>
                  <a:pt x="973709" y="892015"/>
                </a:lnTo>
                <a:cubicBezTo>
                  <a:pt x="973709" y="960595"/>
                  <a:pt x="917829" y="1016475"/>
                  <a:pt x="849249" y="1016475"/>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02" name="Google Shape;202;p26"/>
          <p:cNvSpPr txBox="1"/>
          <p:nvPr/>
        </p:nvSpPr>
        <p:spPr>
          <a:xfrm>
            <a:off x="5027900" y="1452825"/>
            <a:ext cx="2853000" cy="2727900"/>
          </a:xfrm>
          <a:prstGeom prst="rect">
            <a:avLst/>
          </a:prstGeom>
          <a:noFill/>
          <a:ln>
            <a:noFill/>
          </a:ln>
        </p:spPr>
        <p:txBody>
          <a:bodyPr anchorCtr="0" anchor="t" bIns="91425" lIns="91425" spcFirstLastPara="1" rIns="91425" wrap="square" tIns="91425">
            <a:noAutofit/>
          </a:bodyPr>
          <a:lstStyle/>
          <a:p>
            <a:pPr indent="457200" lvl="0" marL="0" rtl="0" algn="l">
              <a:lnSpc>
                <a:spcPct val="115000"/>
              </a:lnSpc>
              <a:spcBef>
                <a:spcPts val="0"/>
              </a:spcBef>
              <a:spcAft>
                <a:spcPts val="0"/>
              </a:spcAft>
              <a:buNone/>
            </a:pPr>
            <a:r>
              <a:rPr b="1" lang="en">
                <a:solidFill>
                  <a:schemeClr val="dk1"/>
                </a:solidFill>
                <a:latin typeface="Average"/>
                <a:ea typeface="Average"/>
                <a:cs typeface="Average"/>
                <a:sym typeface="Average"/>
              </a:rPr>
              <a:t>Assumptions:</a:t>
            </a:r>
            <a:endParaRPr b="1">
              <a:solidFill>
                <a:schemeClr val="dk1"/>
              </a:solidFill>
              <a:latin typeface="Average"/>
              <a:ea typeface="Average"/>
              <a:cs typeface="Average"/>
              <a:sym typeface="Average"/>
            </a:endParaRPr>
          </a:p>
          <a:p>
            <a:pPr indent="-317500" lvl="0" marL="457200" rtl="0" algn="l">
              <a:lnSpc>
                <a:spcPct val="115000"/>
              </a:lnSpc>
              <a:spcBef>
                <a:spcPts val="1200"/>
              </a:spcBef>
              <a:spcAft>
                <a:spcPts val="0"/>
              </a:spcAft>
              <a:buClr>
                <a:schemeClr val="dk1"/>
              </a:buClr>
              <a:buSzPts val="1400"/>
              <a:buFont typeface="Average"/>
              <a:buChar char="●"/>
            </a:pPr>
            <a:r>
              <a:rPr lang="en">
                <a:solidFill>
                  <a:schemeClr val="dk1"/>
                </a:solidFill>
                <a:latin typeface="Average"/>
                <a:ea typeface="Average"/>
                <a:cs typeface="Average"/>
                <a:sym typeface="Average"/>
              </a:rPr>
              <a:t>Weekly access to key stakeholders.</a:t>
            </a:r>
            <a:endParaRPr>
              <a:solidFill>
                <a:schemeClr val="dk1"/>
              </a:solidFill>
              <a:latin typeface="Average"/>
              <a:ea typeface="Average"/>
              <a:cs typeface="Average"/>
              <a:sym typeface="Average"/>
            </a:endParaRPr>
          </a:p>
          <a:p>
            <a:pPr indent="-317500" lvl="0" marL="457200" rtl="0" algn="l">
              <a:lnSpc>
                <a:spcPct val="115000"/>
              </a:lnSpc>
              <a:spcBef>
                <a:spcPts val="1000"/>
              </a:spcBef>
              <a:spcAft>
                <a:spcPts val="1000"/>
              </a:spcAft>
              <a:buClr>
                <a:schemeClr val="dk1"/>
              </a:buClr>
              <a:buSzPts val="1400"/>
              <a:buFont typeface="Average"/>
              <a:buChar char="●"/>
            </a:pPr>
            <a:r>
              <a:rPr lang="en">
                <a:solidFill>
                  <a:schemeClr val="dk1"/>
                </a:solidFill>
                <a:latin typeface="Average"/>
                <a:ea typeface="Average"/>
                <a:cs typeface="Average"/>
                <a:sym typeface="Average"/>
              </a:rPr>
              <a:t>Integration compatibility with existing tools.</a:t>
            </a:r>
            <a:endParaRPr b="1">
              <a:solidFill>
                <a:schemeClr val="dk1"/>
              </a:solidFill>
              <a:latin typeface="Average"/>
              <a:ea typeface="Average"/>
              <a:cs typeface="Average"/>
              <a:sym typeface="Averag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7"/>
          <p:cNvSpPr/>
          <p:nvPr/>
        </p:nvSpPr>
        <p:spPr>
          <a:xfrm>
            <a:off x="0" y="-4950"/>
            <a:ext cx="946404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208" name="Google Shape;208;p27"/>
          <p:cNvSpPr/>
          <p:nvPr/>
        </p:nvSpPr>
        <p:spPr>
          <a:xfrm flipH="1">
            <a:off x="0" y="3087892"/>
            <a:ext cx="3088030" cy="2057400"/>
          </a:xfrm>
          <a:custGeom>
            <a:rect b="b" l="l" r="r" t="t"/>
            <a:pathLst>
              <a:path extrusionOk="0" h="4114800" w="6176060">
                <a:moveTo>
                  <a:pt x="6176060" y="0"/>
                </a:moveTo>
                <a:lnTo>
                  <a:pt x="0" y="0"/>
                </a:lnTo>
                <a:lnTo>
                  <a:pt x="0" y="4114800"/>
                </a:lnTo>
                <a:lnTo>
                  <a:pt x="6176060" y="4114800"/>
                </a:lnTo>
                <a:lnTo>
                  <a:pt x="6176060" y="0"/>
                </a:lnTo>
                <a:close/>
              </a:path>
            </a:pathLst>
          </a:custGeom>
          <a:blipFill rotWithShape="1">
            <a:blip r:embed="rId4">
              <a:alphaModFix amt="60000"/>
            </a:blip>
            <a:stretch>
              <a:fillRect b="0" l="0" r="0" t="0"/>
            </a:stretch>
          </a:blipFill>
          <a:ln>
            <a:noFill/>
          </a:ln>
        </p:spPr>
      </p:sp>
      <p:sp>
        <p:nvSpPr>
          <p:cNvPr id="209" name="Google Shape;209;p27"/>
          <p:cNvSpPr/>
          <p:nvPr/>
        </p:nvSpPr>
        <p:spPr>
          <a:xfrm>
            <a:off x="3632992" y="624525"/>
            <a:ext cx="4154317" cy="1289431"/>
          </a:xfrm>
          <a:custGeom>
            <a:rect b="b" l="l" r="r" t="t"/>
            <a:pathLst>
              <a:path extrusionOk="0" h="660400" w="2127691">
                <a:moveTo>
                  <a:pt x="2003231" y="660400"/>
                </a:moveTo>
                <a:lnTo>
                  <a:pt x="124460" y="660400"/>
                </a:lnTo>
                <a:cubicBezTo>
                  <a:pt x="55880" y="660400"/>
                  <a:pt x="0" y="604520"/>
                  <a:pt x="0" y="535940"/>
                </a:cubicBezTo>
                <a:lnTo>
                  <a:pt x="0" y="124460"/>
                </a:lnTo>
                <a:cubicBezTo>
                  <a:pt x="0" y="55880"/>
                  <a:pt x="55880" y="0"/>
                  <a:pt x="124460" y="0"/>
                </a:cubicBezTo>
                <a:lnTo>
                  <a:pt x="2003231" y="0"/>
                </a:lnTo>
                <a:cubicBezTo>
                  <a:pt x="2071811" y="0"/>
                  <a:pt x="2127691" y="55880"/>
                  <a:pt x="2127691" y="124460"/>
                </a:cubicBezTo>
                <a:lnTo>
                  <a:pt x="2127691" y="535940"/>
                </a:lnTo>
                <a:cubicBezTo>
                  <a:pt x="2127691" y="604520"/>
                  <a:pt x="2071811" y="660400"/>
                  <a:pt x="2003231" y="660400"/>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rPr lang="en"/>
              <a:t>		</a:t>
            </a:r>
            <a:endParaRPr/>
          </a:p>
        </p:txBody>
      </p:sp>
      <p:sp>
        <p:nvSpPr>
          <p:cNvPr id="210" name="Google Shape;210;p27"/>
          <p:cNvSpPr/>
          <p:nvPr/>
        </p:nvSpPr>
        <p:spPr>
          <a:xfrm>
            <a:off x="3919580" y="1004179"/>
            <a:ext cx="530570" cy="529696"/>
          </a:xfrm>
          <a:custGeom>
            <a:rect b="b" l="l" r="r" t="t"/>
            <a:pathLst>
              <a:path extrusionOk="0" h="1059391" w="1061139">
                <a:moveTo>
                  <a:pt x="0" y="0"/>
                </a:moveTo>
                <a:lnTo>
                  <a:pt x="1061138" y="0"/>
                </a:lnTo>
                <a:lnTo>
                  <a:pt x="1061138" y="1059391"/>
                </a:lnTo>
                <a:lnTo>
                  <a:pt x="0" y="1059391"/>
                </a:lnTo>
                <a:lnTo>
                  <a:pt x="0" y="0"/>
                </a:lnTo>
                <a:close/>
              </a:path>
            </a:pathLst>
          </a:custGeom>
          <a:blipFill rotWithShape="1">
            <a:blip r:embed="rId5">
              <a:alphaModFix/>
            </a:blip>
            <a:stretch>
              <a:fillRect b="-23829" l="-24507" r="-23477" t="-24398"/>
            </a:stretch>
          </a:blipFill>
          <a:ln>
            <a:noFill/>
          </a:ln>
        </p:spPr>
      </p:sp>
      <p:sp>
        <p:nvSpPr>
          <p:cNvPr id="211" name="Google Shape;211;p27"/>
          <p:cNvSpPr/>
          <p:nvPr/>
        </p:nvSpPr>
        <p:spPr>
          <a:xfrm>
            <a:off x="4369425" y="2177975"/>
            <a:ext cx="3768986" cy="1134237"/>
          </a:xfrm>
          <a:custGeom>
            <a:rect b="b" l="l" r="r" t="t"/>
            <a:pathLst>
              <a:path extrusionOk="0" h="660400" w="2467421">
                <a:moveTo>
                  <a:pt x="2342961" y="660400"/>
                </a:moveTo>
                <a:lnTo>
                  <a:pt x="124460" y="660400"/>
                </a:lnTo>
                <a:cubicBezTo>
                  <a:pt x="55880" y="660400"/>
                  <a:pt x="0" y="604520"/>
                  <a:pt x="0" y="535940"/>
                </a:cubicBezTo>
                <a:lnTo>
                  <a:pt x="0" y="124460"/>
                </a:lnTo>
                <a:cubicBezTo>
                  <a:pt x="0" y="55880"/>
                  <a:pt x="55880" y="0"/>
                  <a:pt x="124460" y="0"/>
                </a:cubicBezTo>
                <a:lnTo>
                  <a:pt x="2342961" y="0"/>
                </a:lnTo>
                <a:cubicBezTo>
                  <a:pt x="2411541" y="0"/>
                  <a:pt x="2467421" y="55880"/>
                  <a:pt x="2467421" y="124460"/>
                </a:cubicBezTo>
                <a:lnTo>
                  <a:pt x="2467421" y="535940"/>
                </a:lnTo>
                <a:cubicBezTo>
                  <a:pt x="2467421" y="604520"/>
                  <a:pt x="2411541" y="660400"/>
                  <a:pt x="2342961" y="660400"/>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12" name="Google Shape;212;p27"/>
          <p:cNvSpPr/>
          <p:nvPr/>
        </p:nvSpPr>
        <p:spPr>
          <a:xfrm>
            <a:off x="3632992" y="3599724"/>
            <a:ext cx="4154540" cy="919607"/>
          </a:xfrm>
          <a:custGeom>
            <a:rect b="b" l="l" r="r" t="t"/>
            <a:pathLst>
              <a:path extrusionOk="0" h="660400" w="2983512">
                <a:moveTo>
                  <a:pt x="2859052" y="660400"/>
                </a:moveTo>
                <a:lnTo>
                  <a:pt x="124460" y="660400"/>
                </a:lnTo>
                <a:cubicBezTo>
                  <a:pt x="55880" y="660400"/>
                  <a:pt x="0" y="604520"/>
                  <a:pt x="0" y="535940"/>
                </a:cubicBezTo>
                <a:lnTo>
                  <a:pt x="0" y="124460"/>
                </a:lnTo>
                <a:cubicBezTo>
                  <a:pt x="0" y="55880"/>
                  <a:pt x="55880" y="0"/>
                  <a:pt x="124460" y="0"/>
                </a:cubicBezTo>
                <a:lnTo>
                  <a:pt x="2859052" y="0"/>
                </a:lnTo>
                <a:cubicBezTo>
                  <a:pt x="2927632" y="0"/>
                  <a:pt x="2983512" y="55880"/>
                  <a:pt x="2983512" y="124460"/>
                </a:cubicBezTo>
                <a:lnTo>
                  <a:pt x="2983512" y="535940"/>
                </a:lnTo>
                <a:cubicBezTo>
                  <a:pt x="2983512" y="604520"/>
                  <a:pt x="2927632" y="660400"/>
                  <a:pt x="2859052" y="660400"/>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13" name="Google Shape;213;p27"/>
          <p:cNvSpPr/>
          <p:nvPr/>
        </p:nvSpPr>
        <p:spPr>
          <a:xfrm>
            <a:off x="3919580" y="3795094"/>
            <a:ext cx="530570" cy="529696"/>
          </a:xfrm>
          <a:custGeom>
            <a:rect b="b" l="l" r="r" t="t"/>
            <a:pathLst>
              <a:path extrusionOk="0" h="1059391" w="1061139">
                <a:moveTo>
                  <a:pt x="0" y="0"/>
                </a:moveTo>
                <a:lnTo>
                  <a:pt x="1061138" y="0"/>
                </a:lnTo>
                <a:lnTo>
                  <a:pt x="1061138" y="1059391"/>
                </a:lnTo>
                <a:lnTo>
                  <a:pt x="0" y="1059391"/>
                </a:lnTo>
                <a:lnTo>
                  <a:pt x="0" y="0"/>
                </a:lnTo>
                <a:close/>
              </a:path>
            </a:pathLst>
          </a:custGeom>
          <a:blipFill rotWithShape="1">
            <a:blip r:embed="rId5">
              <a:alphaModFix/>
            </a:blip>
            <a:stretch>
              <a:fillRect b="-23829" l="-24507" r="-23477" t="-24398"/>
            </a:stretch>
          </a:blipFill>
          <a:ln>
            <a:noFill/>
          </a:ln>
        </p:spPr>
      </p:sp>
      <p:sp>
        <p:nvSpPr>
          <p:cNvPr id="214" name="Google Shape;214;p27"/>
          <p:cNvSpPr txBox="1"/>
          <p:nvPr/>
        </p:nvSpPr>
        <p:spPr>
          <a:xfrm>
            <a:off x="508700" y="425675"/>
            <a:ext cx="2948700" cy="11082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 sz="3600">
                <a:solidFill>
                  <a:schemeClr val="dk1"/>
                </a:solidFill>
                <a:latin typeface="Oswald"/>
                <a:ea typeface="Oswald"/>
                <a:cs typeface="Oswald"/>
                <a:sym typeface="Oswald"/>
              </a:rPr>
              <a:t>Autonomous Sales Reps</a:t>
            </a:r>
            <a:endParaRPr sz="700">
              <a:solidFill>
                <a:schemeClr val="dk1"/>
              </a:solidFill>
              <a:latin typeface="Oswald"/>
              <a:ea typeface="Oswald"/>
              <a:cs typeface="Oswald"/>
              <a:sym typeface="Oswald"/>
            </a:endParaRPr>
          </a:p>
        </p:txBody>
      </p:sp>
      <p:sp>
        <p:nvSpPr>
          <p:cNvPr id="215" name="Google Shape;215;p27"/>
          <p:cNvSpPr txBox="1"/>
          <p:nvPr/>
        </p:nvSpPr>
        <p:spPr>
          <a:xfrm>
            <a:off x="5101936" y="2613237"/>
            <a:ext cx="2880600" cy="169200"/>
          </a:xfrm>
          <a:prstGeom prst="rect">
            <a:avLst/>
          </a:prstGeom>
          <a:noFill/>
          <a:ln>
            <a:noFill/>
          </a:ln>
        </p:spPr>
        <p:txBody>
          <a:bodyPr anchorCtr="0" anchor="t" bIns="0" lIns="0" spcFirstLastPara="1" rIns="0" wrap="square" tIns="0">
            <a:spAutoFit/>
          </a:bodyPr>
          <a:lstStyle/>
          <a:p>
            <a:pPr indent="0" lvl="0" marL="0" rtl="0" algn="l">
              <a:lnSpc>
                <a:spcPct val="140000"/>
              </a:lnSpc>
              <a:spcBef>
                <a:spcPts val="0"/>
              </a:spcBef>
              <a:spcAft>
                <a:spcPts val="0"/>
              </a:spcAft>
              <a:buNone/>
            </a:pPr>
            <a:r>
              <a:rPr lang="en" sz="1100">
                <a:solidFill>
                  <a:schemeClr val="dk1"/>
                </a:solidFill>
                <a:latin typeface="Average"/>
                <a:ea typeface="Average"/>
                <a:cs typeface="Average"/>
                <a:sym typeface="Average"/>
              </a:rPr>
              <a:t>Balances automation with human touch.</a:t>
            </a:r>
            <a:endParaRPr sz="1100">
              <a:solidFill>
                <a:srgbClr val="FFFFFF"/>
              </a:solidFill>
              <a:latin typeface="Average"/>
              <a:ea typeface="Average"/>
              <a:cs typeface="Average"/>
              <a:sym typeface="Average"/>
            </a:endParaRPr>
          </a:p>
        </p:txBody>
      </p:sp>
      <p:sp>
        <p:nvSpPr>
          <p:cNvPr id="216" name="Google Shape;216;p27"/>
          <p:cNvSpPr txBox="1"/>
          <p:nvPr/>
        </p:nvSpPr>
        <p:spPr>
          <a:xfrm>
            <a:off x="4676625" y="4077400"/>
            <a:ext cx="2985000" cy="1692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 sz="1100">
                <a:solidFill>
                  <a:srgbClr val="FFFFFF"/>
                </a:solidFill>
                <a:latin typeface="Average"/>
                <a:ea typeface="Average"/>
                <a:cs typeface="Average"/>
                <a:sym typeface="Average"/>
              </a:rPr>
              <a:t>Focuses human agents on high-value tasks.</a:t>
            </a:r>
            <a:endParaRPr sz="1100">
              <a:solidFill>
                <a:srgbClr val="FFFFFF"/>
              </a:solidFill>
              <a:latin typeface="Average"/>
              <a:ea typeface="Average"/>
              <a:cs typeface="Average"/>
              <a:sym typeface="Average"/>
            </a:endParaRPr>
          </a:p>
        </p:txBody>
      </p:sp>
      <p:sp>
        <p:nvSpPr>
          <p:cNvPr id="217" name="Google Shape;217;p27"/>
          <p:cNvSpPr/>
          <p:nvPr/>
        </p:nvSpPr>
        <p:spPr>
          <a:xfrm>
            <a:off x="4421574" y="2490054"/>
            <a:ext cx="530570" cy="529695"/>
          </a:xfrm>
          <a:custGeom>
            <a:rect b="b" l="l" r="r" t="t"/>
            <a:pathLst>
              <a:path extrusionOk="0" h="1059391" w="1061139">
                <a:moveTo>
                  <a:pt x="0" y="0"/>
                </a:moveTo>
                <a:lnTo>
                  <a:pt x="1061139" y="0"/>
                </a:lnTo>
                <a:lnTo>
                  <a:pt x="1061139" y="1059391"/>
                </a:lnTo>
                <a:lnTo>
                  <a:pt x="0" y="1059391"/>
                </a:lnTo>
                <a:lnTo>
                  <a:pt x="0" y="0"/>
                </a:lnTo>
                <a:close/>
              </a:path>
            </a:pathLst>
          </a:custGeom>
          <a:blipFill rotWithShape="1">
            <a:blip r:embed="rId5">
              <a:alphaModFix/>
            </a:blip>
            <a:stretch>
              <a:fillRect b="-23829" l="-24507" r="-23477" t="-24398"/>
            </a:stretch>
          </a:blipFill>
          <a:ln>
            <a:noFill/>
          </a:ln>
        </p:spPr>
      </p:sp>
      <p:sp>
        <p:nvSpPr>
          <p:cNvPr id="218" name="Google Shape;218;p27"/>
          <p:cNvSpPr txBox="1"/>
          <p:nvPr/>
        </p:nvSpPr>
        <p:spPr>
          <a:xfrm>
            <a:off x="4676627" y="751638"/>
            <a:ext cx="2985000" cy="1692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 sz="1100">
                <a:solidFill>
                  <a:srgbClr val="FFFFFF"/>
                </a:solidFill>
                <a:latin typeface="Oswald"/>
                <a:ea typeface="Oswald"/>
                <a:cs typeface="Oswald"/>
                <a:sym typeface="Oswald"/>
              </a:rPr>
              <a:t>AI powered Voice Assistants </a:t>
            </a:r>
            <a:endParaRPr sz="1100">
              <a:latin typeface="Oswald"/>
              <a:ea typeface="Oswald"/>
              <a:cs typeface="Oswald"/>
              <a:sym typeface="Oswald"/>
            </a:endParaRPr>
          </a:p>
        </p:txBody>
      </p:sp>
      <p:sp>
        <p:nvSpPr>
          <p:cNvPr id="219" name="Google Shape;219;p27"/>
          <p:cNvSpPr txBox="1"/>
          <p:nvPr/>
        </p:nvSpPr>
        <p:spPr>
          <a:xfrm>
            <a:off x="5101918" y="2305238"/>
            <a:ext cx="2985000" cy="92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t/>
            </a:r>
            <a:endParaRPr sz="600"/>
          </a:p>
        </p:txBody>
      </p:sp>
      <p:sp>
        <p:nvSpPr>
          <p:cNvPr id="220" name="Google Shape;220;p27"/>
          <p:cNvSpPr txBox="1"/>
          <p:nvPr/>
        </p:nvSpPr>
        <p:spPr>
          <a:xfrm>
            <a:off x="4676618" y="3834413"/>
            <a:ext cx="2985000" cy="1692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 sz="1100">
                <a:solidFill>
                  <a:srgbClr val="FFFFFF"/>
                </a:solidFill>
                <a:latin typeface="Oswald"/>
                <a:ea typeface="Oswald"/>
                <a:cs typeface="Oswald"/>
                <a:sym typeface="Oswald"/>
              </a:rPr>
              <a:t>Automated Outreach</a:t>
            </a:r>
            <a:endParaRPr sz="1100">
              <a:latin typeface="Oswald"/>
              <a:ea typeface="Oswald"/>
              <a:cs typeface="Oswald"/>
              <a:sym typeface="Oswald"/>
            </a:endParaRPr>
          </a:p>
        </p:txBody>
      </p:sp>
      <p:sp>
        <p:nvSpPr>
          <p:cNvPr id="221" name="Google Shape;221;p27"/>
          <p:cNvSpPr txBox="1"/>
          <p:nvPr/>
        </p:nvSpPr>
        <p:spPr>
          <a:xfrm>
            <a:off x="4676625" y="1246068"/>
            <a:ext cx="2880600" cy="1692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 sz="1100">
                <a:solidFill>
                  <a:srgbClr val="FFFFFF"/>
                </a:solidFill>
                <a:latin typeface="Average"/>
                <a:ea typeface="Average"/>
                <a:cs typeface="Average"/>
                <a:sym typeface="Average"/>
              </a:rPr>
              <a:t>Trained on sales agents voice and tone</a:t>
            </a:r>
            <a:endParaRPr sz="1100">
              <a:solidFill>
                <a:srgbClr val="FFFFFF"/>
              </a:solidFill>
              <a:latin typeface="Average"/>
              <a:ea typeface="Average"/>
              <a:cs typeface="Average"/>
              <a:sym typeface="Average"/>
            </a:endParaRPr>
          </a:p>
        </p:txBody>
      </p:sp>
      <p:pic>
        <p:nvPicPr>
          <p:cNvPr id="222" name="Google Shape;222;p27"/>
          <p:cNvPicPr preferRelativeResize="0"/>
          <p:nvPr/>
        </p:nvPicPr>
        <p:blipFill>
          <a:blip r:embed="rId6">
            <a:alphaModFix/>
          </a:blip>
          <a:stretch>
            <a:fillRect/>
          </a:stretch>
        </p:blipFill>
        <p:spPr>
          <a:xfrm>
            <a:off x="422825" y="1991300"/>
            <a:ext cx="2721700" cy="2721700"/>
          </a:xfrm>
          <a:prstGeom prst="rect">
            <a:avLst/>
          </a:prstGeom>
          <a:noFill/>
          <a:ln>
            <a:noFill/>
          </a:ln>
        </p:spPr>
      </p:pic>
      <p:sp>
        <p:nvSpPr>
          <p:cNvPr id="223" name="Google Shape;223;p27"/>
          <p:cNvSpPr txBox="1"/>
          <p:nvPr/>
        </p:nvSpPr>
        <p:spPr>
          <a:xfrm>
            <a:off x="5101927" y="2320851"/>
            <a:ext cx="2985000" cy="1692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 sz="1100">
                <a:solidFill>
                  <a:srgbClr val="FFFFFF"/>
                </a:solidFill>
                <a:latin typeface="Oswald"/>
                <a:ea typeface="Oswald"/>
                <a:cs typeface="Oswald"/>
                <a:sym typeface="Oswald"/>
              </a:rPr>
              <a:t>Scalable yet personalized</a:t>
            </a:r>
            <a:endParaRPr sz="1100">
              <a:latin typeface="Oswald"/>
              <a:ea typeface="Oswald"/>
              <a:cs typeface="Oswald"/>
              <a:sym typeface="Oswa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8"/>
          <p:cNvSpPr/>
          <p:nvPr/>
        </p:nvSpPr>
        <p:spPr>
          <a:xfrm>
            <a:off x="0" y="0"/>
            <a:ext cx="9464040" cy="5400675"/>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229" name="Google Shape;229;p28"/>
          <p:cNvSpPr/>
          <p:nvPr/>
        </p:nvSpPr>
        <p:spPr>
          <a:xfrm>
            <a:off x="6132763" y="2279545"/>
            <a:ext cx="2359682" cy="2177159"/>
          </a:xfrm>
          <a:custGeom>
            <a:rect b="b" l="l" r="r" t="t"/>
            <a:pathLst>
              <a:path extrusionOk="0" h="1115062" w="1208544">
                <a:moveTo>
                  <a:pt x="1084084" y="1115062"/>
                </a:moveTo>
                <a:lnTo>
                  <a:pt x="124460" y="1115062"/>
                </a:lnTo>
                <a:cubicBezTo>
                  <a:pt x="55880" y="1115062"/>
                  <a:pt x="0" y="1059182"/>
                  <a:pt x="0" y="990602"/>
                </a:cubicBezTo>
                <a:lnTo>
                  <a:pt x="0" y="124460"/>
                </a:lnTo>
                <a:cubicBezTo>
                  <a:pt x="0" y="55880"/>
                  <a:pt x="55880" y="0"/>
                  <a:pt x="124460" y="0"/>
                </a:cubicBezTo>
                <a:lnTo>
                  <a:pt x="1084084" y="0"/>
                </a:lnTo>
                <a:cubicBezTo>
                  <a:pt x="1152664" y="0"/>
                  <a:pt x="1208544" y="55880"/>
                  <a:pt x="1208544" y="124460"/>
                </a:cubicBezTo>
                <a:lnTo>
                  <a:pt x="1208544" y="990602"/>
                </a:lnTo>
                <a:cubicBezTo>
                  <a:pt x="1208544" y="1059182"/>
                  <a:pt x="1152664" y="1115062"/>
                  <a:pt x="1084084" y="1115062"/>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30" name="Google Shape;230;p28"/>
          <p:cNvSpPr/>
          <p:nvPr/>
        </p:nvSpPr>
        <p:spPr>
          <a:xfrm rot="2978780">
            <a:off x="5843482" y="-433230"/>
            <a:ext cx="4602374" cy="2527442"/>
          </a:xfrm>
          <a:custGeom>
            <a:rect b="b" l="l" r="r" t="t"/>
            <a:pathLst>
              <a:path extrusionOk="0" h="5054631" w="9169399">
                <a:moveTo>
                  <a:pt x="0" y="0"/>
                </a:moveTo>
                <a:lnTo>
                  <a:pt x="9169399" y="0"/>
                </a:lnTo>
                <a:lnTo>
                  <a:pt x="9169399" y="5054631"/>
                </a:lnTo>
                <a:lnTo>
                  <a:pt x="0" y="5054631"/>
                </a:lnTo>
                <a:lnTo>
                  <a:pt x="0" y="0"/>
                </a:lnTo>
                <a:close/>
              </a:path>
            </a:pathLst>
          </a:custGeom>
          <a:blipFill rotWithShape="1">
            <a:blip r:embed="rId4">
              <a:alphaModFix amt="35000"/>
            </a:blip>
            <a:stretch>
              <a:fillRect b="0" l="0" r="0" t="0"/>
            </a:stretch>
          </a:blipFill>
          <a:ln>
            <a:noFill/>
          </a:ln>
        </p:spPr>
      </p:sp>
      <p:sp>
        <p:nvSpPr>
          <p:cNvPr id="231" name="Google Shape;231;p28"/>
          <p:cNvSpPr txBox="1"/>
          <p:nvPr/>
        </p:nvSpPr>
        <p:spPr>
          <a:xfrm>
            <a:off x="1074971" y="677749"/>
            <a:ext cx="6994200" cy="1077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t/>
            </a:r>
            <a:endParaRPr sz="700"/>
          </a:p>
        </p:txBody>
      </p:sp>
      <p:sp>
        <p:nvSpPr>
          <p:cNvPr id="232" name="Google Shape;232;p28"/>
          <p:cNvSpPr/>
          <p:nvPr/>
        </p:nvSpPr>
        <p:spPr>
          <a:xfrm>
            <a:off x="653268" y="2279545"/>
            <a:ext cx="2359682" cy="2177159"/>
          </a:xfrm>
          <a:custGeom>
            <a:rect b="b" l="l" r="r" t="t"/>
            <a:pathLst>
              <a:path extrusionOk="0" h="1115062" w="1208544">
                <a:moveTo>
                  <a:pt x="1084084" y="1115062"/>
                </a:moveTo>
                <a:lnTo>
                  <a:pt x="124460" y="1115062"/>
                </a:lnTo>
                <a:cubicBezTo>
                  <a:pt x="55880" y="1115062"/>
                  <a:pt x="0" y="1059182"/>
                  <a:pt x="0" y="990602"/>
                </a:cubicBezTo>
                <a:lnTo>
                  <a:pt x="0" y="124460"/>
                </a:lnTo>
                <a:cubicBezTo>
                  <a:pt x="0" y="55880"/>
                  <a:pt x="55880" y="0"/>
                  <a:pt x="124460" y="0"/>
                </a:cubicBezTo>
                <a:lnTo>
                  <a:pt x="1084084" y="0"/>
                </a:lnTo>
                <a:cubicBezTo>
                  <a:pt x="1152664" y="0"/>
                  <a:pt x="1208544" y="55880"/>
                  <a:pt x="1208544" y="124460"/>
                </a:cubicBezTo>
                <a:lnTo>
                  <a:pt x="1208544" y="990602"/>
                </a:lnTo>
                <a:cubicBezTo>
                  <a:pt x="1208544" y="1059182"/>
                  <a:pt x="1152664" y="1115062"/>
                  <a:pt x="1084084" y="1115062"/>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33" name="Google Shape;233;p28"/>
          <p:cNvSpPr txBox="1"/>
          <p:nvPr/>
        </p:nvSpPr>
        <p:spPr>
          <a:xfrm>
            <a:off x="718924" y="2498136"/>
            <a:ext cx="2228400" cy="7110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lang="en" sz="2100">
                <a:solidFill>
                  <a:srgbClr val="FFBD59"/>
                </a:solidFill>
                <a:latin typeface="Oswald"/>
                <a:ea typeface="Oswald"/>
                <a:cs typeface="Oswald"/>
                <a:sym typeface="Oswald"/>
              </a:rPr>
              <a:t>AI Voice Model Training:</a:t>
            </a:r>
            <a:endParaRPr sz="2100">
              <a:latin typeface="Oswald"/>
              <a:ea typeface="Oswald"/>
              <a:cs typeface="Oswald"/>
              <a:sym typeface="Oswald"/>
            </a:endParaRPr>
          </a:p>
        </p:txBody>
      </p:sp>
      <p:sp>
        <p:nvSpPr>
          <p:cNvPr id="234" name="Google Shape;234;p28"/>
          <p:cNvSpPr txBox="1"/>
          <p:nvPr/>
        </p:nvSpPr>
        <p:spPr>
          <a:xfrm>
            <a:off x="887319" y="3581950"/>
            <a:ext cx="1890900" cy="6435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lang="en" sz="1100">
                <a:solidFill>
                  <a:srgbClr val="FFFFFF"/>
                </a:solidFill>
                <a:latin typeface="Average"/>
                <a:ea typeface="Average"/>
                <a:cs typeface="Average"/>
                <a:sym typeface="Average"/>
              </a:rPr>
              <a:t>AI Voice Model Training: Mimics agents’ style using recorded calls.</a:t>
            </a:r>
            <a:endParaRPr sz="700">
              <a:latin typeface="Average"/>
              <a:ea typeface="Average"/>
              <a:cs typeface="Average"/>
              <a:sym typeface="Average"/>
            </a:endParaRPr>
          </a:p>
        </p:txBody>
      </p:sp>
      <p:sp>
        <p:nvSpPr>
          <p:cNvPr id="235" name="Google Shape;235;p28"/>
          <p:cNvSpPr txBox="1"/>
          <p:nvPr/>
        </p:nvSpPr>
        <p:spPr>
          <a:xfrm>
            <a:off x="1446977" y="2017603"/>
            <a:ext cx="771600" cy="1077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t/>
            </a:r>
            <a:endParaRPr sz="700"/>
          </a:p>
        </p:txBody>
      </p:sp>
      <p:sp>
        <p:nvSpPr>
          <p:cNvPr id="236" name="Google Shape;236;p28"/>
          <p:cNvSpPr/>
          <p:nvPr/>
        </p:nvSpPr>
        <p:spPr>
          <a:xfrm>
            <a:off x="3425200" y="1421875"/>
            <a:ext cx="2359682" cy="1449581"/>
          </a:xfrm>
          <a:custGeom>
            <a:rect b="b" l="l" r="r" t="t"/>
            <a:pathLst>
              <a:path extrusionOk="0" h="1115062" w="1208544">
                <a:moveTo>
                  <a:pt x="1084084" y="1115062"/>
                </a:moveTo>
                <a:lnTo>
                  <a:pt x="124460" y="1115062"/>
                </a:lnTo>
                <a:cubicBezTo>
                  <a:pt x="55880" y="1115062"/>
                  <a:pt x="0" y="1059182"/>
                  <a:pt x="0" y="990602"/>
                </a:cubicBezTo>
                <a:lnTo>
                  <a:pt x="0" y="124460"/>
                </a:lnTo>
                <a:cubicBezTo>
                  <a:pt x="0" y="55880"/>
                  <a:pt x="55880" y="0"/>
                  <a:pt x="124460" y="0"/>
                </a:cubicBezTo>
                <a:lnTo>
                  <a:pt x="1084084" y="0"/>
                </a:lnTo>
                <a:cubicBezTo>
                  <a:pt x="1152664" y="0"/>
                  <a:pt x="1208544" y="55880"/>
                  <a:pt x="1208544" y="124460"/>
                </a:cubicBezTo>
                <a:lnTo>
                  <a:pt x="1208544" y="990602"/>
                </a:lnTo>
                <a:cubicBezTo>
                  <a:pt x="1208544" y="1059182"/>
                  <a:pt x="1152664" y="1115062"/>
                  <a:pt x="1084084" y="1115062"/>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37" name="Google Shape;237;p28"/>
          <p:cNvSpPr txBox="1"/>
          <p:nvPr/>
        </p:nvSpPr>
        <p:spPr>
          <a:xfrm>
            <a:off x="3483803" y="1502136"/>
            <a:ext cx="2228400" cy="7110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lang="en" sz="2100">
                <a:solidFill>
                  <a:srgbClr val="FFBD59"/>
                </a:solidFill>
                <a:latin typeface="Oswald"/>
                <a:ea typeface="Oswald"/>
                <a:cs typeface="Oswald"/>
                <a:sym typeface="Oswald"/>
              </a:rPr>
              <a:t>Automated Outreach</a:t>
            </a:r>
            <a:endParaRPr sz="700">
              <a:latin typeface="Oswald"/>
              <a:ea typeface="Oswald"/>
              <a:cs typeface="Oswald"/>
              <a:sym typeface="Oswald"/>
            </a:endParaRPr>
          </a:p>
        </p:txBody>
      </p:sp>
      <p:sp>
        <p:nvSpPr>
          <p:cNvPr id="238" name="Google Shape;238;p28"/>
          <p:cNvSpPr txBox="1"/>
          <p:nvPr/>
        </p:nvSpPr>
        <p:spPr>
          <a:xfrm>
            <a:off x="3659610" y="2368500"/>
            <a:ext cx="1890900" cy="4065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lang="en" sz="1100">
                <a:solidFill>
                  <a:srgbClr val="FFFFFF"/>
                </a:solidFill>
                <a:latin typeface="Average"/>
                <a:ea typeface="Average"/>
                <a:cs typeface="Average"/>
                <a:sym typeface="Average"/>
              </a:rPr>
              <a:t>Scales lead generation with low-priority calls.</a:t>
            </a:r>
            <a:endParaRPr sz="700">
              <a:latin typeface="Average"/>
              <a:ea typeface="Average"/>
              <a:cs typeface="Average"/>
              <a:sym typeface="Average"/>
            </a:endParaRPr>
          </a:p>
        </p:txBody>
      </p:sp>
      <p:sp>
        <p:nvSpPr>
          <p:cNvPr id="239" name="Google Shape;239;p28"/>
          <p:cNvSpPr txBox="1"/>
          <p:nvPr/>
        </p:nvSpPr>
        <p:spPr>
          <a:xfrm>
            <a:off x="4187068" y="1684228"/>
            <a:ext cx="771600" cy="1077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t/>
            </a:r>
            <a:endParaRPr sz="700"/>
          </a:p>
        </p:txBody>
      </p:sp>
      <p:sp>
        <p:nvSpPr>
          <p:cNvPr id="240" name="Google Shape;240;p28"/>
          <p:cNvSpPr txBox="1"/>
          <p:nvPr/>
        </p:nvSpPr>
        <p:spPr>
          <a:xfrm>
            <a:off x="6197145" y="2498136"/>
            <a:ext cx="2228400" cy="3231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lang="en" sz="2100">
                <a:solidFill>
                  <a:srgbClr val="FFBD59"/>
                </a:solidFill>
                <a:latin typeface="Oswald"/>
                <a:ea typeface="Oswald"/>
                <a:cs typeface="Oswald"/>
                <a:sym typeface="Oswald"/>
              </a:rPr>
              <a:t>Human-Agent Focus</a:t>
            </a:r>
            <a:endParaRPr sz="2100">
              <a:latin typeface="Oswald"/>
              <a:ea typeface="Oswald"/>
              <a:cs typeface="Oswald"/>
              <a:sym typeface="Oswald"/>
            </a:endParaRPr>
          </a:p>
        </p:txBody>
      </p:sp>
      <p:sp>
        <p:nvSpPr>
          <p:cNvPr id="241" name="Google Shape;241;p28"/>
          <p:cNvSpPr txBox="1"/>
          <p:nvPr/>
        </p:nvSpPr>
        <p:spPr>
          <a:xfrm>
            <a:off x="6324177" y="3441200"/>
            <a:ext cx="1890900" cy="1692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lang="en" sz="1100">
                <a:solidFill>
                  <a:srgbClr val="FFFFFF"/>
                </a:solidFill>
                <a:latin typeface="Average"/>
                <a:ea typeface="Average"/>
                <a:cs typeface="Average"/>
                <a:sym typeface="Average"/>
              </a:rPr>
              <a:t>Nurtures leads and closes sales</a:t>
            </a:r>
            <a:endParaRPr sz="700">
              <a:latin typeface="Average"/>
              <a:ea typeface="Average"/>
              <a:cs typeface="Average"/>
              <a:sym typeface="Average"/>
            </a:endParaRPr>
          </a:p>
        </p:txBody>
      </p:sp>
      <p:sp>
        <p:nvSpPr>
          <p:cNvPr id="242" name="Google Shape;242;p28"/>
          <p:cNvSpPr/>
          <p:nvPr/>
        </p:nvSpPr>
        <p:spPr>
          <a:xfrm>
            <a:off x="3425225" y="2930375"/>
            <a:ext cx="2359682" cy="1667018"/>
          </a:xfrm>
          <a:custGeom>
            <a:rect b="b" l="l" r="r" t="t"/>
            <a:pathLst>
              <a:path extrusionOk="0" h="1115062" w="1208544">
                <a:moveTo>
                  <a:pt x="1084084" y="1115062"/>
                </a:moveTo>
                <a:lnTo>
                  <a:pt x="124460" y="1115062"/>
                </a:lnTo>
                <a:cubicBezTo>
                  <a:pt x="55880" y="1115062"/>
                  <a:pt x="0" y="1059182"/>
                  <a:pt x="0" y="990602"/>
                </a:cubicBezTo>
                <a:lnTo>
                  <a:pt x="0" y="124460"/>
                </a:lnTo>
                <a:cubicBezTo>
                  <a:pt x="0" y="55880"/>
                  <a:pt x="55880" y="0"/>
                  <a:pt x="124460" y="0"/>
                </a:cubicBezTo>
                <a:lnTo>
                  <a:pt x="1084084" y="0"/>
                </a:lnTo>
                <a:cubicBezTo>
                  <a:pt x="1152664" y="0"/>
                  <a:pt x="1208544" y="55880"/>
                  <a:pt x="1208544" y="124460"/>
                </a:cubicBezTo>
                <a:lnTo>
                  <a:pt x="1208544" y="990602"/>
                </a:lnTo>
                <a:cubicBezTo>
                  <a:pt x="1208544" y="1059182"/>
                  <a:pt x="1152664" y="1115062"/>
                  <a:pt x="1084084" y="1115062"/>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43" name="Google Shape;243;p28"/>
          <p:cNvSpPr txBox="1"/>
          <p:nvPr/>
        </p:nvSpPr>
        <p:spPr>
          <a:xfrm>
            <a:off x="3627410" y="3779775"/>
            <a:ext cx="1890900" cy="6435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lang="en" sz="1100">
                <a:solidFill>
                  <a:srgbClr val="FFFFFF"/>
                </a:solidFill>
                <a:latin typeface="Average"/>
                <a:ea typeface="Average"/>
                <a:cs typeface="Average"/>
                <a:sym typeface="Average"/>
              </a:rPr>
              <a:t>Feedback loops optimize performance adapting to different campaign needs </a:t>
            </a:r>
            <a:endParaRPr sz="700">
              <a:latin typeface="Average"/>
              <a:ea typeface="Average"/>
              <a:cs typeface="Average"/>
              <a:sym typeface="Average"/>
            </a:endParaRPr>
          </a:p>
        </p:txBody>
      </p:sp>
      <p:sp>
        <p:nvSpPr>
          <p:cNvPr id="244" name="Google Shape;244;p28"/>
          <p:cNvSpPr txBox="1"/>
          <p:nvPr/>
        </p:nvSpPr>
        <p:spPr>
          <a:xfrm>
            <a:off x="3458662" y="3012636"/>
            <a:ext cx="2228400" cy="7110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lang="en" sz="2100">
                <a:solidFill>
                  <a:srgbClr val="FFBD59"/>
                </a:solidFill>
                <a:latin typeface="Oswald"/>
                <a:ea typeface="Oswald"/>
                <a:cs typeface="Oswald"/>
                <a:sym typeface="Oswald"/>
              </a:rPr>
              <a:t>Scalable and Adaptive</a:t>
            </a:r>
            <a:endParaRPr sz="2100">
              <a:latin typeface="Oswald"/>
              <a:ea typeface="Oswald"/>
              <a:cs typeface="Oswald"/>
              <a:sym typeface="Oswald"/>
            </a:endParaRPr>
          </a:p>
        </p:txBody>
      </p:sp>
      <p:sp>
        <p:nvSpPr>
          <p:cNvPr id="245" name="Google Shape;245;p28"/>
          <p:cNvSpPr txBox="1"/>
          <p:nvPr/>
        </p:nvSpPr>
        <p:spPr>
          <a:xfrm>
            <a:off x="1692962" y="492059"/>
            <a:ext cx="5824200" cy="6156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 sz="4000">
                <a:solidFill>
                  <a:schemeClr val="dk1"/>
                </a:solidFill>
                <a:latin typeface="Oswald"/>
                <a:ea typeface="Oswald"/>
                <a:cs typeface="Oswald"/>
                <a:sym typeface="Oswald"/>
              </a:rPr>
              <a:t>How Does it Work?</a:t>
            </a:r>
            <a:endParaRPr sz="700">
              <a:solidFill>
                <a:schemeClr val="dk1"/>
              </a:solidFill>
              <a:latin typeface="Oswald"/>
              <a:ea typeface="Oswald"/>
              <a:cs typeface="Oswald"/>
              <a:sym typeface="Oswa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9"/>
          <p:cNvSpPr/>
          <p:nvPr/>
        </p:nvSpPr>
        <p:spPr>
          <a:xfrm>
            <a:off x="-42075" y="0"/>
            <a:ext cx="96012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251" name="Google Shape;251;p29"/>
          <p:cNvSpPr/>
          <p:nvPr/>
        </p:nvSpPr>
        <p:spPr>
          <a:xfrm>
            <a:off x="-950771" y="-1420646"/>
            <a:ext cx="4656562" cy="4607417"/>
          </a:xfrm>
          <a:custGeom>
            <a:rect b="b" l="l" r="r" t="t"/>
            <a:pathLst>
              <a:path extrusionOk="0" h="9214833" w="9313124">
                <a:moveTo>
                  <a:pt x="0" y="0"/>
                </a:moveTo>
                <a:lnTo>
                  <a:pt x="9313125" y="0"/>
                </a:lnTo>
                <a:lnTo>
                  <a:pt x="9313125" y="9214833"/>
                </a:lnTo>
                <a:lnTo>
                  <a:pt x="0" y="9214833"/>
                </a:lnTo>
                <a:lnTo>
                  <a:pt x="0" y="0"/>
                </a:lnTo>
                <a:close/>
              </a:path>
            </a:pathLst>
          </a:custGeom>
          <a:blipFill rotWithShape="1">
            <a:blip r:embed="rId4">
              <a:alphaModFix amt="80000"/>
            </a:blip>
            <a:stretch>
              <a:fillRect b="0" l="0" r="0" t="0"/>
            </a:stretch>
          </a:blipFill>
          <a:ln>
            <a:noFill/>
          </a:ln>
        </p:spPr>
      </p:sp>
      <p:sp>
        <p:nvSpPr>
          <p:cNvPr id="252" name="Google Shape;252;p29"/>
          <p:cNvSpPr/>
          <p:nvPr/>
        </p:nvSpPr>
        <p:spPr>
          <a:xfrm>
            <a:off x="1218975" y="1020371"/>
            <a:ext cx="2972247" cy="1750878"/>
          </a:xfrm>
          <a:custGeom>
            <a:rect b="b" l="l" r="r" t="t"/>
            <a:pathLst>
              <a:path extrusionOk="0" h="1016475" w="973709">
                <a:moveTo>
                  <a:pt x="849249" y="1016475"/>
                </a:moveTo>
                <a:lnTo>
                  <a:pt x="124460" y="1016475"/>
                </a:lnTo>
                <a:cubicBezTo>
                  <a:pt x="55880" y="1016475"/>
                  <a:pt x="0" y="960595"/>
                  <a:pt x="0" y="892015"/>
                </a:cubicBezTo>
                <a:lnTo>
                  <a:pt x="0" y="124460"/>
                </a:lnTo>
                <a:cubicBezTo>
                  <a:pt x="0" y="55880"/>
                  <a:pt x="55880" y="0"/>
                  <a:pt x="124460" y="0"/>
                </a:cubicBezTo>
                <a:lnTo>
                  <a:pt x="849249" y="0"/>
                </a:lnTo>
                <a:cubicBezTo>
                  <a:pt x="917829" y="0"/>
                  <a:pt x="973709" y="55880"/>
                  <a:pt x="973709" y="124460"/>
                </a:cubicBezTo>
                <a:lnTo>
                  <a:pt x="973709" y="892015"/>
                </a:lnTo>
                <a:cubicBezTo>
                  <a:pt x="973709" y="960595"/>
                  <a:pt x="917829" y="1016475"/>
                  <a:pt x="849249" y="1016475"/>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53" name="Google Shape;253;p29"/>
          <p:cNvSpPr/>
          <p:nvPr/>
        </p:nvSpPr>
        <p:spPr>
          <a:xfrm>
            <a:off x="4952775" y="1020371"/>
            <a:ext cx="2972247" cy="1750878"/>
          </a:xfrm>
          <a:custGeom>
            <a:rect b="b" l="l" r="r" t="t"/>
            <a:pathLst>
              <a:path extrusionOk="0" h="1016475" w="973709">
                <a:moveTo>
                  <a:pt x="849249" y="1016475"/>
                </a:moveTo>
                <a:lnTo>
                  <a:pt x="124460" y="1016475"/>
                </a:lnTo>
                <a:cubicBezTo>
                  <a:pt x="55880" y="1016475"/>
                  <a:pt x="0" y="960595"/>
                  <a:pt x="0" y="892015"/>
                </a:cubicBezTo>
                <a:lnTo>
                  <a:pt x="0" y="124460"/>
                </a:lnTo>
                <a:cubicBezTo>
                  <a:pt x="0" y="55880"/>
                  <a:pt x="55880" y="0"/>
                  <a:pt x="124460" y="0"/>
                </a:cubicBezTo>
                <a:lnTo>
                  <a:pt x="849249" y="0"/>
                </a:lnTo>
                <a:cubicBezTo>
                  <a:pt x="917829" y="0"/>
                  <a:pt x="973709" y="55880"/>
                  <a:pt x="973709" y="124460"/>
                </a:cubicBezTo>
                <a:lnTo>
                  <a:pt x="973709" y="892015"/>
                </a:lnTo>
                <a:cubicBezTo>
                  <a:pt x="973709" y="960595"/>
                  <a:pt x="917829" y="1016475"/>
                  <a:pt x="849249" y="1016475"/>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54" name="Google Shape;254;p29"/>
          <p:cNvSpPr txBox="1"/>
          <p:nvPr/>
        </p:nvSpPr>
        <p:spPr>
          <a:xfrm>
            <a:off x="1404974" y="1316066"/>
            <a:ext cx="2600400" cy="215400"/>
          </a:xfrm>
          <a:prstGeom prst="rect">
            <a:avLst/>
          </a:prstGeom>
          <a:noFill/>
          <a:ln>
            <a:noFill/>
          </a:ln>
        </p:spPr>
        <p:txBody>
          <a:bodyPr anchorCtr="0" anchor="t" bIns="0" lIns="0" spcFirstLastPara="1" rIns="0" wrap="square" tIns="0">
            <a:spAutoFit/>
          </a:bodyPr>
          <a:lstStyle/>
          <a:p>
            <a:pPr indent="0" lvl="0" marL="0" marR="0" rtl="0" algn="ctr">
              <a:lnSpc>
                <a:spcPct val="119979"/>
              </a:lnSpc>
              <a:spcBef>
                <a:spcPts val="0"/>
              </a:spcBef>
              <a:spcAft>
                <a:spcPts val="0"/>
              </a:spcAft>
              <a:buNone/>
            </a:pPr>
            <a:r>
              <a:rPr b="1" lang="en">
                <a:solidFill>
                  <a:schemeClr val="dk1"/>
                </a:solidFill>
                <a:latin typeface="Oswald"/>
                <a:ea typeface="Oswald"/>
                <a:cs typeface="Oswald"/>
                <a:sym typeface="Oswald"/>
              </a:rPr>
              <a:t>Lead Generation</a:t>
            </a:r>
            <a:endParaRPr sz="100">
              <a:solidFill>
                <a:schemeClr val="dk1"/>
              </a:solidFill>
              <a:latin typeface="Oswald"/>
              <a:ea typeface="Oswald"/>
              <a:cs typeface="Oswald"/>
              <a:sym typeface="Oswald"/>
            </a:endParaRPr>
          </a:p>
        </p:txBody>
      </p:sp>
      <p:sp>
        <p:nvSpPr>
          <p:cNvPr id="255" name="Google Shape;255;p29"/>
          <p:cNvSpPr txBox="1"/>
          <p:nvPr/>
        </p:nvSpPr>
        <p:spPr>
          <a:xfrm>
            <a:off x="5176782" y="1316066"/>
            <a:ext cx="2524200" cy="215400"/>
          </a:xfrm>
          <a:prstGeom prst="rect">
            <a:avLst/>
          </a:prstGeom>
          <a:noFill/>
          <a:ln>
            <a:noFill/>
          </a:ln>
        </p:spPr>
        <p:txBody>
          <a:bodyPr anchorCtr="0" anchor="t" bIns="0" lIns="0" spcFirstLastPara="1" rIns="0" wrap="square" tIns="0">
            <a:spAutoFit/>
          </a:bodyPr>
          <a:lstStyle/>
          <a:p>
            <a:pPr indent="0" lvl="0" marL="0" marR="0" rtl="0" algn="ctr">
              <a:lnSpc>
                <a:spcPct val="119979"/>
              </a:lnSpc>
              <a:spcBef>
                <a:spcPts val="0"/>
              </a:spcBef>
              <a:spcAft>
                <a:spcPts val="0"/>
              </a:spcAft>
              <a:buNone/>
            </a:pPr>
            <a:r>
              <a:rPr b="1" lang="en">
                <a:solidFill>
                  <a:schemeClr val="dk1"/>
                </a:solidFill>
                <a:latin typeface="Oswald"/>
                <a:ea typeface="Oswald"/>
                <a:cs typeface="Oswald"/>
                <a:sym typeface="Oswald"/>
              </a:rPr>
              <a:t>Lead Conversion</a:t>
            </a:r>
            <a:endParaRPr>
              <a:solidFill>
                <a:schemeClr val="dk1"/>
              </a:solidFill>
              <a:latin typeface="Oswald"/>
              <a:ea typeface="Oswald"/>
              <a:cs typeface="Oswald"/>
              <a:sym typeface="Oswald"/>
            </a:endParaRPr>
          </a:p>
        </p:txBody>
      </p:sp>
      <p:sp>
        <p:nvSpPr>
          <p:cNvPr id="256" name="Google Shape;256;p29"/>
          <p:cNvSpPr txBox="1"/>
          <p:nvPr/>
        </p:nvSpPr>
        <p:spPr>
          <a:xfrm>
            <a:off x="1477075" y="1712950"/>
            <a:ext cx="2600400" cy="9300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Average"/>
              <a:buChar char="●"/>
            </a:pPr>
            <a:r>
              <a:rPr lang="en" sz="1200">
                <a:solidFill>
                  <a:schemeClr val="dk1"/>
                </a:solidFill>
                <a:latin typeface="Average"/>
                <a:ea typeface="Average"/>
                <a:cs typeface="Average"/>
                <a:sym typeface="Average"/>
              </a:rPr>
              <a:t>Multiple outbound calls simultaneously</a:t>
            </a:r>
            <a:endParaRPr sz="1200">
              <a:solidFill>
                <a:schemeClr val="dk1"/>
              </a:solidFill>
              <a:latin typeface="Average"/>
              <a:ea typeface="Average"/>
              <a:cs typeface="Average"/>
              <a:sym typeface="Average"/>
            </a:endParaRPr>
          </a:p>
          <a:p>
            <a:pPr indent="-304800" lvl="0" marL="457200" rtl="0" algn="l">
              <a:lnSpc>
                <a:spcPct val="115000"/>
              </a:lnSpc>
              <a:spcBef>
                <a:spcPts val="1000"/>
              </a:spcBef>
              <a:spcAft>
                <a:spcPts val="0"/>
              </a:spcAft>
              <a:buClr>
                <a:schemeClr val="dk1"/>
              </a:buClr>
              <a:buSzPts val="1200"/>
              <a:buFont typeface="Average"/>
              <a:buChar char="●"/>
            </a:pPr>
            <a:r>
              <a:rPr lang="en" sz="1200">
                <a:solidFill>
                  <a:schemeClr val="dk1"/>
                </a:solidFill>
                <a:latin typeface="Average"/>
                <a:ea typeface="Average"/>
                <a:cs typeface="Average"/>
                <a:sym typeface="Average"/>
              </a:rPr>
              <a:t>Expands reach</a:t>
            </a:r>
            <a:endParaRPr sz="1200">
              <a:solidFill>
                <a:schemeClr val="dk1"/>
              </a:solidFill>
              <a:latin typeface="Average"/>
              <a:ea typeface="Average"/>
              <a:cs typeface="Average"/>
              <a:sym typeface="Average"/>
            </a:endParaRPr>
          </a:p>
          <a:p>
            <a:pPr indent="0" lvl="0" marL="457200" rtl="0" algn="l">
              <a:lnSpc>
                <a:spcPct val="115000"/>
              </a:lnSpc>
              <a:spcBef>
                <a:spcPts val="1000"/>
              </a:spcBef>
              <a:spcAft>
                <a:spcPts val="1000"/>
              </a:spcAft>
              <a:buNone/>
            </a:pPr>
            <a:r>
              <a:t/>
            </a:r>
            <a:endParaRPr sz="1100">
              <a:solidFill>
                <a:schemeClr val="dk1"/>
              </a:solidFill>
              <a:latin typeface="Average"/>
              <a:ea typeface="Average"/>
              <a:cs typeface="Average"/>
              <a:sym typeface="Average"/>
            </a:endParaRPr>
          </a:p>
        </p:txBody>
      </p:sp>
      <p:sp>
        <p:nvSpPr>
          <p:cNvPr id="257" name="Google Shape;257;p29"/>
          <p:cNvSpPr txBox="1"/>
          <p:nvPr/>
        </p:nvSpPr>
        <p:spPr>
          <a:xfrm>
            <a:off x="5138700" y="1712950"/>
            <a:ext cx="2600400" cy="12606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Average"/>
              <a:buChar char="●"/>
            </a:pPr>
            <a:r>
              <a:rPr lang="en" sz="1200">
                <a:solidFill>
                  <a:schemeClr val="dk1"/>
                </a:solidFill>
                <a:latin typeface="Average"/>
                <a:ea typeface="Average"/>
                <a:cs typeface="Average"/>
                <a:sym typeface="Average"/>
              </a:rPr>
              <a:t>Agents focus on high value leads</a:t>
            </a:r>
            <a:endParaRPr sz="1200">
              <a:solidFill>
                <a:schemeClr val="dk1"/>
              </a:solidFill>
              <a:latin typeface="Average"/>
              <a:ea typeface="Average"/>
              <a:cs typeface="Average"/>
              <a:sym typeface="Average"/>
            </a:endParaRPr>
          </a:p>
          <a:p>
            <a:pPr indent="-304800" lvl="0" marL="457200" rtl="0" algn="l">
              <a:lnSpc>
                <a:spcPct val="115000"/>
              </a:lnSpc>
              <a:spcBef>
                <a:spcPts val="1000"/>
              </a:spcBef>
              <a:spcAft>
                <a:spcPts val="0"/>
              </a:spcAft>
              <a:buClr>
                <a:schemeClr val="dk1"/>
              </a:buClr>
              <a:buSzPts val="1200"/>
              <a:buFont typeface="Average"/>
              <a:buChar char="●"/>
            </a:pPr>
            <a:r>
              <a:rPr lang="en" sz="1200">
                <a:solidFill>
                  <a:schemeClr val="dk1"/>
                </a:solidFill>
                <a:latin typeface="Average"/>
                <a:ea typeface="Average"/>
                <a:cs typeface="Average"/>
                <a:sym typeface="Average"/>
              </a:rPr>
              <a:t>Improves relationships </a:t>
            </a:r>
            <a:endParaRPr sz="1200">
              <a:solidFill>
                <a:schemeClr val="dk1"/>
              </a:solidFill>
              <a:latin typeface="Average"/>
              <a:ea typeface="Average"/>
              <a:cs typeface="Average"/>
              <a:sym typeface="Average"/>
            </a:endParaRPr>
          </a:p>
          <a:p>
            <a:pPr indent="0" lvl="0" marL="457200" rtl="0" algn="l">
              <a:lnSpc>
                <a:spcPct val="115000"/>
              </a:lnSpc>
              <a:spcBef>
                <a:spcPts val="1000"/>
              </a:spcBef>
              <a:spcAft>
                <a:spcPts val="1000"/>
              </a:spcAft>
              <a:buNone/>
            </a:pPr>
            <a:r>
              <a:t/>
            </a:r>
            <a:endParaRPr sz="1100">
              <a:solidFill>
                <a:schemeClr val="dk1"/>
              </a:solidFill>
              <a:latin typeface="Average"/>
              <a:ea typeface="Average"/>
              <a:cs typeface="Average"/>
              <a:sym typeface="Average"/>
            </a:endParaRPr>
          </a:p>
        </p:txBody>
      </p:sp>
      <p:sp>
        <p:nvSpPr>
          <p:cNvPr id="258" name="Google Shape;258;p29"/>
          <p:cNvSpPr txBox="1"/>
          <p:nvPr/>
        </p:nvSpPr>
        <p:spPr>
          <a:xfrm>
            <a:off x="1609400" y="242359"/>
            <a:ext cx="5824200" cy="5232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 sz="3400">
                <a:solidFill>
                  <a:schemeClr val="dk1"/>
                </a:solidFill>
                <a:latin typeface="Oswald"/>
                <a:ea typeface="Oswald"/>
                <a:cs typeface="Oswald"/>
                <a:sym typeface="Oswald"/>
              </a:rPr>
              <a:t>Why this solution?</a:t>
            </a:r>
            <a:endParaRPr sz="100">
              <a:solidFill>
                <a:schemeClr val="dk1"/>
              </a:solidFill>
              <a:latin typeface="Oswald"/>
              <a:ea typeface="Oswald"/>
              <a:cs typeface="Oswald"/>
              <a:sym typeface="Oswald"/>
            </a:endParaRPr>
          </a:p>
        </p:txBody>
      </p:sp>
      <p:sp>
        <p:nvSpPr>
          <p:cNvPr id="259" name="Google Shape;259;p29"/>
          <p:cNvSpPr/>
          <p:nvPr/>
        </p:nvSpPr>
        <p:spPr>
          <a:xfrm>
            <a:off x="3309825" y="2973550"/>
            <a:ext cx="2524341" cy="1822031"/>
          </a:xfrm>
          <a:custGeom>
            <a:rect b="b" l="l" r="r" t="t"/>
            <a:pathLst>
              <a:path extrusionOk="0" h="1016475" w="973709">
                <a:moveTo>
                  <a:pt x="849249" y="1016475"/>
                </a:moveTo>
                <a:lnTo>
                  <a:pt x="124460" y="1016475"/>
                </a:lnTo>
                <a:cubicBezTo>
                  <a:pt x="55880" y="1016475"/>
                  <a:pt x="0" y="960595"/>
                  <a:pt x="0" y="892015"/>
                </a:cubicBezTo>
                <a:lnTo>
                  <a:pt x="0" y="124460"/>
                </a:lnTo>
                <a:cubicBezTo>
                  <a:pt x="0" y="55880"/>
                  <a:pt x="55880" y="0"/>
                  <a:pt x="124460" y="0"/>
                </a:cubicBezTo>
                <a:lnTo>
                  <a:pt x="849249" y="0"/>
                </a:lnTo>
                <a:cubicBezTo>
                  <a:pt x="917829" y="0"/>
                  <a:pt x="973709" y="55880"/>
                  <a:pt x="973709" y="124460"/>
                </a:cubicBezTo>
                <a:lnTo>
                  <a:pt x="973709" y="892015"/>
                </a:lnTo>
                <a:cubicBezTo>
                  <a:pt x="973709" y="960595"/>
                  <a:pt x="917829" y="1016475"/>
                  <a:pt x="849249" y="1016475"/>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60" name="Google Shape;260;p29"/>
          <p:cNvSpPr txBox="1"/>
          <p:nvPr/>
        </p:nvSpPr>
        <p:spPr>
          <a:xfrm>
            <a:off x="3309907" y="3186766"/>
            <a:ext cx="2524200" cy="215400"/>
          </a:xfrm>
          <a:prstGeom prst="rect">
            <a:avLst/>
          </a:prstGeom>
          <a:noFill/>
          <a:ln>
            <a:noFill/>
          </a:ln>
        </p:spPr>
        <p:txBody>
          <a:bodyPr anchorCtr="0" anchor="t" bIns="0" lIns="0" spcFirstLastPara="1" rIns="0" wrap="square" tIns="0">
            <a:spAutoFit/>
          </a:bodyPr>
          <a:lstStyle/>
          <a:p>
            <a:pPr indent="0" lvl="0" marL="0" marR="0" rtl="0" algn="ctr">
              <a:lnSpc>
                <a:spcPct val="119979"/>
              </a:lnSpc>
              <a:spcBef>
                <a:spcPts val="0"/>
              </a:spcBef>
              <a:spcAft>
                <a:spcPts val="0"/>
              </a:spcAft>
              <a:buNone/>
            </a:pPr>
            <a:r>
              <a:rPr b="1" lang="en">
                <a:solidFill>
                  <a:schemeClr val="dk1"/>
                </a:solidFill>
                <a:latin typeface="Oswald"/>
                <a:ea typeface="Oswald"/>
                <a:cs typeface="Oswald"/>
                <a:sym typeface="Oswald"/>
              </a:rPr>
              <a:t>Consistency</a:t>
            </a:r>
            <a:endParaRPr>
              <a:solidFill>
                <a:schemeClr val="dk1"/>
              </a:solidFill>
              <a:latin typeface="Oswald"/>
              <a:ea typeface="Oswald"/>
              <a:cs typeface="Oswald"/>
              <a:sym typeface="Oswald"/>
            </a:endParaRPr>
          </a:p>
        </p:txBody>
      </p:sp>
      <p:sp>
        <p:nvSpPr>
          <p:cNvPr id="261" name="Google Shape;261;p29"/>
          <p:cNvSpPr txBox="1"/>
          <p:nvPr/>
        </p:nvSpPr>
        <p:spPr>
          <a:xfrm>
            <a:off x="3271800" y="3686300"/>
            <a:ext cx="2600400" cy="12606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Average"/>
              <a:buChar char="●"/>
            </a:pPr>
            <a:r>
              <a:rPr lang="en" sz="1200">
                <a:solidFill>
                  <a:schemeClr val="dk1"/>
                </a:solidFill>
                <a:latin typeface="Average"/>
                <a:ea typeface="Average"/>
                <a:cs typeface="Average"/>
                <a:sym typeface="Average"/>
              </a:rPr>
              <a:t>Maintain</a:t>
            </a:r>
            <a:r>
              <a:rPr lang="en" sz="1200">
                <a:solidFill>
                  <a:schemeClr val="dk1"/>
                </a:solidFill>
                <a:latin typeface="Average"/>
                <a:ea typeface="Average"/>
                <a:cs typeface="Average"/>
                <a:sym typeface="Average"/>
              </a:rPr>
              <a:t> SOTI’s brand tone</a:t>
            </a:r>
            <a:endParaRPr sz="1200">
              <a:solidFill>
                <a:schemeClr val="dk1"/>
              </a:solidFill>
              <a:latin typeface="Average"/>
              <a:ea typeface="Average"/>
              <a:cs typeface="Average"/>
              <a:sym typeface="Average"/>
            </a:endParaRPr>
          </a:p>
          <a:p>
            <a:pPr indent="-304800" lvl="0" marL="457200" rtl="0" algn="l">
              <a:lnSpc>
                <a:spcPct val="115000"/>
              </a:lnSpc>
              <a:spcBef>
                <a:spcPts val="1000"/>
              </a:spcBef>
              <a:spcAft>
                <a:spcPts val="0"/>
              </a:spcAft>
              <a:buClr>
                <a:schemeClr val="dk1"/>
              </a:buClr>
              <a:buSzPts val="1200"/>
              <a:buFont typeface="Average"/>
              <a:buChar char="●"/>
            </a:pPr>
            <a:r>
              <a:rPr lang="en" sz="1200">
                <a:solidFill>
                  <a:schemeClr val="dk1"/>
                </a:solidFill>
                <a:latin typeface="Average"/>
                <a:ea typeface="Average"/>
                <a:cs typeface="Average"/>
                <a:sym typeface="Average"/>
              </a:rPr>
              <a:t>Customer experience</a:t>
            </a:r>
            <a:endParaRPr sz="1200">
              <a:solidFill>
                <a:schemeClr val="dk1"/>
              </a:solidFill>
              <a:latin typeface="Average"/>
              <a:ea typeface="Average"/>
              <a:cs typeface="Average"/>
              <a:sym typeface="Average"/>
            </a:endParaRPr>
          </a:p>
          <a:p>
            <a:pPr indent="0" lvl="0" marL="457200" rtl="0" algn="l">
              <a:lnSpc>
                <a:spcPct val="115000"/>
              </a:lnSpc>
              <a:spcBef>
                <a:spcPts val="1000"/>
              </a:spcBef>
              <a:spcAft>
                <a:spcPts val="1000"/>
              </a:spcAft>
              <a:buNone/>
            </a:pPr>
            <a:r>
              <a:t/>
            </a:r>
            <a:endParaRPr sz="1100">
              <a:solidFill>
                <a:schemeClr val="dk1"/>
              </a:solidFill>
              <a:latin typeface="Average"/>
              <a:ea typeface="Average"/>
              <a:cs typeface="Average"/>
              <a:sym typeface="Average"/>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0"/>
          <p:cNvSpPr/>
          <p:nvPr/>
        </p:nvSpPr>
        <p:spPr>
          <a:xfrm>
            <a:off x="0" y="0"/>
            <a:ext cx="946404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267" name="Google Shape;267;p30"/>
          <p:cNvSpPr/>
          <p:nvPr/>
        </p:nvSpPr>
        <p:spPr>
          <a:xfrm flipH="1">
            <a:off x="0" y="3087892"/>
            <a:ext cx="3088030" cy="2057400"/>
          </a:xfrm>
          <a:custGeom>
            <a:rect b="b" l="l" r="r" t="t"/>
            <a:pathLst>
              <a:path extrusionOk="0" h="4114800" w="6176060">
                <a:moveTo>
                  <a:pt x="6176060" y="0"/>
                </a:moveTo>
                <a:lnTo>
                  <a:pt x="0" y="0"/>
                </a:lnTo>
                <a:lnTo>
                  <a:pt x="0" y="4114800"/>
                </a:lnTo>
                <a:lnTo>
                  <a:pt x="6176060" y="4114800"/>
                </a:lnTo>
                <a:lnTo>
                  <a:pt x="6176060" y="0"/>
                </a:lnTo>
                <a:close/>
              </a:path>
            </a:pathLst>
          </a:custGeom>
          <a:blipFill rotWithShape="1">
            <a:blip r:embed="rId4">
              <a:alphaModFix amt="60000"/>
            </a:blip>
            <a:stretch>
              <a:fillRect b="0" l="0" r="0" t="0"/>
            </a:stretch>
          </a:blipFill>
          <a:ln>
            <a:noFill/>
          </a:ln>
        </p:spPr>
      </p:sp>
      <p:sp>
        <p:nvSpPr>
          <p:cNvPr id="268" name="Google Shape;268;p30"/>
          <p:cNvSpPr/>
          <p:nvPr/>
        </p:nvSpPr>
        <p:spPr>
          <a:xfrm>
            <a:off x="3632992" y="624525"/>
            <a:ext cx="4154317" cy="1289431"/>
          </a:xfrm>
          <a:custGeom>
            <a:rect b="b" l="l" r="r" t="t"/>
            <a:pathLst>
              <a:path extrusionOk="0" h="660400" w="2127691">
                <a:moveTo>
                  <a:pt x="2003231" y="660400"/>
                </a:moveTo>
                <a:lnTo>
                  <a:pt x="124460" y="660400"/>
                </a:lnTo>
                <a:cubicBezTo>
                  <a:pt x="55880" y="660400"/>
                  <a:pt x="0" y="604520"/>
                  <a:pt x="0" y="535940"/>
                </a:cubicBezTo>
                <a:lnTo>
                  <a:pt x="0" y="124460"/>
                </a:lnTo>
                <a:cubicBezTo>
                  <a:pt x="0" y="55880"/>
                  <a:pt x="55880" y="0"/>
                  <a:pt x="124460" y="0"/>
                </a:cubicBezTo>
                <a:lnTo>
                  <a:pt x="2003231" y="0"/>
                </a:lnTo>
                <a:cubicBezTo>
                  <a:pt x="2071811" y="0"/>
                  <a:pt x="2127691" y="55880"/>
                  <a:pt x="2127691" y="124460"/>
                </a:cubicBezTo>
                <a:lnTo>
                  <a:pt x="2127691" y="535940"/>
                </a:lnTo>
                <a:cubicBezTo>
                  <a:pt x="2127691" y="604520"/>
                  <a:pt x="2071811" y="660400"/>
                  <a:pt x="2003231" y="660400"/>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69" name="Google Shape;269;p30"/>
          <p:cNvSpPr/>
          <p:nvPr/>
        </p:nvSpPr>
        <p:spPr>
          <a:xfrm>
            <a:off x="3919580" y="1004179"/>
            <a:ext cx="530570" cy="529696"/>
          </a:xfrm>
          <a:custGeom>
            <a:rect b="b" l="l" r="r" t="t"/>
            <a:pathLst>
              <a:path extrusionOk="0" h="1059391" w="1061139">
                <a:moveTo>
                  <a:pt x="0" y="0"/>
                </a:moveTo>
                <a:lnTo>
                  <a:pt x="1061138" y="0"/>
                </a:lnTo>
                <a:lnTo>
                  <a:pt x="1061138" y="1059391"/>
                </a:lnTo>
                <a:lnTo>
                  <a:pt x="0" y="1059391"/>
                </a:lnTo>
                <a:lnTo>
                  <a:pt x="0" y="0"/>
                </a:lnTo>
                <a:close/>
              </a:path>
            </a:pathLst>
          </a:custGeom>
          <a:blipFill rotWithShape="1">
            <a:blip r:embed="rId5">
              <a:alphaModFix/>
            </a:blip>
            <a:stretch>
              <a:fillRect b="-23829" l="-24507" r="-23477" t="-24398"/>
            </a:stretch>
          </a:blipFill>
          <a:ln>
            <a:noFill/>
          </a:ln>
        </p:spPr>
      </p:sp>
      <p:sp>
        <p:nvSpPr>
          <p:cNvPr id="270" name="Google Shape;270;p30"/>
          <p:cNvSpPr/>
          <p:nvPr/>
        </p:nvSpPr>
        <p:spPr>
          <a:xfrm>
            <a:off x="4135747" y="2201294"/>
            <a:ext cx="4151436" cy="1111123"/>
          </a:xfrm>
          <a:custGeom>
            <a:rect b="b" l="l" r="r" t="t"/>
            <a:pathLst>
              <a:path extrusionOk="0" h="660400" w="2467421">
                <a:moveTo>
                  <a:pt x="2342961" y="660400"/>
                </a:moveTo>
                <a:lnTo>
                  <a:pt x="124460" y="660400"/>
                </a:lnTo>
                <a:cubicBezTo>
                  <a:pt x="55880" y="660400"/>
                  <a:pt x="0" y="604520"/>
                  <a:pt x="0" y="535940"/>
                </a:cubicBezTo>
                <a:lnTo>
                  <a:pt x="0" y="124460"/>
                </a:lnTo>
                <a:cubicBezTo>
                  <a:pt x="0" y="55880"/>
                  <a:pt x="55880" y="0"/>
                  <a:pt x="124460" y="0"/>
                </a:cubicBezTo>
                <a:lnTo>
                  <a:pt x="2342961" y="0"/>
                </a:lnTo>
                <a:cubicBezTo>
                  <a:pt x="2411541" y="0"/>
                  <a:pt x="2467421" y="55880"/>
                  <a:pt x="2467421" y="124460"/>
                </a:cubicBezTo>
                <a:lnTo>
                  <a:pt x="2467421" y="535940"/>
                </a:lnTo>
                <a:cubicBezTo>
                  <a:pt x="2467421" y="604520"/>
                  <a:pt x="2411541" y="660400"/>
                  <a:pt x="2342961" y="660400"/>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71" name="Google Shape;271;p30"/>
          <p:cNvSpPr/>
          <p:nvPr/>
        </p:nvSpPr>
        <p:spPr>
          <a:xfrm>
            <a:off x="3632992" y="3599724"/>
            <a:ext cx="4154540" cy="919607"/>
          </a:xfrm>
          <a:custGeom>
            <a:rect b="b" l="l" r="r" t="t"/>
            <a:pathLst>
              <a:path extrusionOk="0" h="660400" w="2983512">
                <a:moveTo>
                  <a:pt x="2859052" y="660400"/>
                </a:moveTo>
                <a:lnTo>
                  <a:pt x="124460" y="660400"/>
                </a:lnTo>
                <a:cubicBezTo>
                  <a:pt x="55880" y="660400"/>
                  <a:pt x="0" y="604520"/>
                  <a:pt x="0" y="535940"/>
                </a:cubicBezTo>
                <a:lnTo>
                  <a:pt x="0" y="124460"/>
                </a:lnTo>
                <a:cubicBezTo>
                  <a:pt x="0" y="55880"/>
                  <a:pt x="55880" y="0"/>
                  <a:pt x="124460" y="0"/>
                </a:cubicBezTo>
                <a:lnTo>
                  <a:pt x="2859052" y="0"/>
                </a:lnTo>
                <a:cubicBezTo>
                  <a:pt x="2927632" y="0"/>
                  <a:pt x="2983512" y="55880"/>
                  <a:pt x="2983512" y="124460"/>
                </a:cubicBezTo>
                <a:lnTo>
                  <a:pt x="2983512" y="535940"/>
                </a:lnTo>
                <a:cubicBezTo>
                  <a:pt x="2983512" y="604520"/>
                  <a:pt x="2927632" y="660400"/>
                  <a:pt x="2859052" y="660400"/>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272" name="Google Shape;272;p30"/>
          <p:cNvSpPr/>
          <p:nvPr/>
        </p:nvSpPr>
        <p:spPr>
          <a:xfrm>
            <a:off x="3919580" y="3795094"/>
            <a:ext cx="530570" cy="529696"/>
          </a:xfrm>
          <a:custGeom>
            <a:rect b="b" l="l" r="r" t="t"/>
            <a:pathLst>
              <a:path extrusionOk="0" h="1059391" w="1061139">
                <a:moveTo>
                  <a:pt x="0" y="0"/>
                </a:moveTo>
                <a:lnTo>
                  <a:pt x="1061138" y="0"/>
                </a:lnTo>
                <a:lnTo>
                  <a:pt x="1061138" y="1059391"/>
                </a:lnTo>
                <a:lnTo>
                  <a:pt x="0" y="1059391"/>
                </a:lnTo>
                <a:lnTo>
                  <a:pt x="0" y="0"/>
                </a:lnTo>
                <a:close/>
              </a:path>
            </a:pathLst>
          </a:custGeom>
          <a:blipFill rotWithShape="1">
            <a:blip r:embed="rId5">
              <a:alphaModFix/>
            </a:blip>
            <a:stretch>
              <a:fillRect b="-23829" l="-24507" r="-23477" t="-24398"/>
            </a:stretch>
          </a:blipFill>
          <a:ln>
            <a:noFill/>
          </a:ln>
        </p:spPr>
      </p:sp>
      <p:sp>
        <p:nvSpPr>
          <p:cNvPr id="273" name="Google Shape;273;p30"/>
          <p:cNvSpPr txBox="1"/>
          <p:nvPr/>
        </p:nvSpPr>
        <p:spPr>
          <a:xfrm>
            <a:off x="468100" y="1770625"/>
            <a:ext cx="2777700" cy="443100"/>
          </a:xfrm>
          <a:prstGeom prst="rect">
            <a:avLst/>
          </a:prstGeom>
          <a:noFill/>
          <a:ln>
            <a:noFill/>
          </a:ln>
        </p:spPr>
        <p:txBody>
          <a:bodyPr anchorCtr="0" anchor="t" bIns="0" lIns="0" spcFirstLastPara="1" rIns="0" wrap="square" tIns="0">
            <a:spAutoFit/>
          </a:bodyPr>
          <a:lstStyle/>
          <a:p>
            <a:pPr indent="0" lvl="0" marL="0" marR="0" rtl="0" algn="l">
              <a:lnSpc>
                <a:spcPct val="139958"/>
              </a:lnSpc>
              <a:spcBef>
                <a:spcPts val="0"/>
              </a:spcBef>
              <a:spcAft>
                <a:spcPts val="0"/>
              </a:spcAft>
              <a:buNone/>
            </a:pPr>
            <a:r>
              <a:rPr lang="en" sz="1200">
                <a:solidFill>
                  <a:srgbClr val="FFFFFF"/>
                </a:solidFill>
                <a:latin typeface="Average"/>
                <a:ea typeface="Average"/>
                <a:cs typeface="Average"/>
                <a:sym typeface="Average"/>
              </a:rPr>
              <a:t>A second solution that optimizes the existing SOTI sales funnel</a:t>
            </a:r>
            <a:endParaRPr sz="700">
              <a:latin typeface="Average"/>
              <a:ea typeface="Average"/>
              <a:cs typeface="Average"/>
              <a:sym typeface="Average"/>
            </a:endParaRPr>
          </a:p>
        </p:txBody>
      </p:sp>
      <p:sp>
        <p:nvSpPr>
          <p:cNvPr id="274" name="Google Shape;274;p30"/>
          <p:cNvSpPr txBox="1"/>
          <p:nvPr/>
        </p:nvSpPr>
        <p:spPr>
          <a:xfrm>
            <a:off x="394825" y="425675"/>
            <a:ext cx="2777700" cy="11082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 sz="3600">
                <a:solidFill>
                  <a:schemeClr val="dk1"/>
                </a:solidFill>
                <a:latin typeface="Oswald"/>
                <a:ea typeface="Oswald"/>
                <a:cs typeface="Oswald"/>
                <a:sym typeface="Oswald"/>
              </a:rPr>
              <a:t>Virtual Sales Platform</a:t>
            </a:r>
            <a:endParaRPr sz="700">
              <a:solidFill>
                <a:schemeClr val="dk1"/>
              </a:solidFill>
              <a:latin typeface="Oswald"/>
              <a:ea typeface="Oswald"/>
              <a:cs typeface="Oswald"/>
              <a:sym typeface="Oswald"/>
            </a:endParaRPr>
          </a:p>
        </p:txBody>
      </p:sp>
      <p:sp>
        <p:nvSpPr>
          <p:cNvPr id="275" name="Google Shape;275;p30"/>
          <p:cNvSpPr txBox="1"/>
          <p:nvPr/>
        </p:nvSpPr>
        <p:spPr>
          <a:xfrm>
            <a:off x="4676625" y="1067925"/>
            <a:ext cx="2985000" cy="686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 sz="1200">
                <a:solidFill>
                  <a:srgbClr val="FFFFFF"/>
                </a:solidFill>
                <a:latin typeface="Average"/>
                <a:ea typeface="Average"/>
                <a:cs typeface="Average"/>
                <a:sym typeface="Average"/>
              </a:rPr>
              <a:t>CRM platform for clients to purchase and use SOTI products without relying on sales staff</a:t>
            </a:r>
            <a:endParaRPr sz="1200">
              <a:solidFill>
                <a:srgbClr val="FFFFFF"/>
              </a:solidFill>
              <a:latin typeface="Average"/>
              <a:ea typeface="Average"/>
              <a:cs typeface="Average"/>
              <a:sym typeface="Average"/>
            </a:endParaRPr>
          </a:p>
          <a:p>
            <a:pPr indent="0" lvl="0" marL="0" marR="0" rtl="0" algn="l">
              <a:lnSpc>
                <a:spcPct val="140000"/>
              </a:lnSpc>
              <a:spcBef>
                <a:spcPts val="0"/>
              </a:spcBef>
              <a:spcAft>
                <a:spcPts val="0"/>
              </a:spcAft>
              <a:buNone/>
            </a:pPr>
            <a:r>
              <a:t/>
            </a:r>
            <a:endParaRPr sz="1100">
              <a:solidFill>
                <a:srgbClr val="FFFFFF"/>
              </a:solidFill>
            </a:endParaRPr>
          </a:p>
        </p:txBody>
      </p:sp>
      <p:sp>
        <p:nvSpPr>
          <p:cNvPr id="276" name="Google Shape;276;p30"/>
          <p:cNvSpPr txBox="1"/>
          <p:nvPr/>
        </p:nvSpPr>
        <p:spPr>
          <a:xfrm>
            <a:off x="5101925" y="2592975"/>
            <a:ext cx="2985000" cy="9450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 sz="1200">
                <a:solidFill>
                  <a:srgbClr val="FFFFFF"/>
                </a:solidFill>
                <a:latin typeface="Average"/>
                <a:ea typeface="Average"/>
                <a:cs typeface="Average"/>
                <a:sym typeface="Average"/>
              </a:rPr>
              <a:t>Integrates directly with SOTI products and allows users to use the product through the platform</a:t>
            </a:r>
            <a:endParaRPr sz="1200">
              <a:solidFill>
                <a:srgbClr val="FFFFFF"/>
              </a:solidFill>
              <a:latin typeface="Average"/>
              <a:ea typeface="Average"/>
              <a:cs typeface="Average"/>
              <a:sym typeface="Average"/>
            </a:endParaRPr>
          </a:p>
          <a:p>
            <a:pPr indent="0" lvl="0" marL="0" marR="0" rtl="0" algn="l">
              <a:lnSpc>
                <a:spcPct val="140000"/>
              </a:lnSpc>
              <a:spcBef>
                <a:spcPts val="0"/>
              </a:spcBef>
              <a:spcAft>
                <a:spcPts val="0"/>
              </a:spcAft>
              <a:buNone/>
            </a:pPr>
            <a:r>
              <a:t/>
            </a:r>
            <a:endParaRPr sz="1100">
              <a:solidFill>
                <a:srgbClr val="FFFFFF"/>
              </a:solidFill>
            </a:endParaRPr>
          </a:p>
        </p:txBody>
      </p:sp>
      <p:sp>
        <p:nvSpPr>
          <p:cNvPr id="277" name="Google Shape;277;p30"/>
          <p:cNvSpPr txBox="1"/>
          <p:nvPr/>
        </p:nvSpPr>
        <p:spPr>
          <a:xfrm>
            <a:off x="4655963" y="3951075"/>
            <a:ext cx="3111000" cy="686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 sz="1200">
                <a:solidFill>
                  <a:srgbClr val="FFFFFF"/>
                </a:solidFill>
                <a:latin typeface="Average"/>
                <a:ea typeface="Average"/>
                <a:cs typeface="Average"/>
                <a:sym typeface="Average"/>
              </a:rPr>
              <a:t>Reduces friction in the sales process by making it easy for clients to purchase SOTI products </a:t>
            </a:r>
            <a:endParaRPr sz="1200">
              <a:solidFill>
                <a:srgbClr val="FFFFFF"/>
              </a:solidFill>
              <a:latin typeface="Average"/>
              <a:ea typeface="Average"/>
              <a:cs typeface="Average"/>
              <a:sym typeface="Average"/>
            </a:endParaRPr>
          </a:p>
          <a:p>
            <a:pPr indent="0" lvl="0" marL="0" marR="0" rtl="0" algn="l">
              <a:lnSpc>
                <a:spcPct val="140000"/>
              </a:lnSpc>
              <a:spcBef>
                <a:spcPts val="0"/>
              </a:spcBef>
              <a:spcAft>
                <a:spcPts val="0"/>
              </a:spcAft>
              <a:buNone/>
            </a:pPr>
            <a:r>
              <a:t/>
            </a:r>
            <a:endParaRPr sz="1100">
              <a:solidFill>
                <a:srgbClr val="FFFFFF"/>
              </a:solidFill>
            </a:endParaRPr>
          </a:p>
        </p:txBody>
      </p:sp>
      <p:sp>
        <p:nvSpPr>
          <p:cNvPr id="278" name="Google Shape;278;p30"/>
          <p:cNvSpPr/>
          <p:nvPr/>
        </p:nvSpPr>
        <p:spPr>
          <a:xfrm>
            <a:off x="4421574" y="2490054"/>
            <a:ext cx="530570" cy="529695"/>
          </a:xfrm>
          <a:custGeom>
            <a:rect b="b" l="l" r="r" t="t"/>
            <a:pathLst>
              <a:path extrusionOk="0" h="1059391" w="1061139">
                <a:moveTo>
                  <a:pt x="0" y="0"/>
                </a:moveTo>
                <a:lnTo>
                  <a:pt x="1061139" y="0"/>
                </a:lnTo>
                <a:lnTo>
                  <a:pt x="1061139" y="1059391"/>
                </a:lnTo>
                <a:lnTo>
                  <a:pt x="0" y="1059391"/>
                </a:lnTo>
                <a:lnTo>
                  <a:pt x="0" y="0"/>
                </a:lnTo>
                <a:close/>
              </a:path>
            </a:pathLst>
          </a:custGeom>
          <a:blipFill rotWithShape="1">
            <a:blip r:embed="rId5">
              <a:alphaModFix/>
            </a:blip>
            <a:stretch>
              <a:fillRect b="-23829" l="-24507" r="-23477" t="-24398"/>
            </a:stretch>
          </a:blipFill>
          <a:ln>
            <a:noFill/>
          </a:ln>
        </p:spPr>
      </p:sp>
      <p:sp>
        <p:nvSpPr>
          <p:cNvPr id="279" name="Google Shape;279;p30"/>
          <p:cNvSpPr txBox="1"/>
          <p:nvPr/>
        </p:nvSpPr>
        <p:spPr>
          <a:xfrm>
            <a:off x="4676627" y="751638"/>
            <a:ext cx="2985000" cy="215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
                <a:solidFill>
                  <a:srgbClr val="FFFFFF"/>
                </a:solidFill>
                <a:latin typeface="Oswald"/>
                <a:ea typeface="Oswald"/>
                <a:cs typeface="Oswald"/>
                <a:sym typeface="Oswald"/>
              </a:rPr>
              <a:t>What is it?</a:t>
            </a:r>
            <a:endParaRPr sz="900">
              <a:latin typeface="Oswald"/>
              <a:ea typeface="Oswald"/>
              <a:cs typeface="Oswald"/>
              <a:sym typeface="Oswald"/>
            </a:endParaRPr>
          </a:p>
        </p:txBody>
      </p:sp>
      <p:sp>
        <p:nvSpPr>
          <p:cNvPr id="280" name="Google Shape;280;p30"/>
          <p:cNvSpPr txBox="1"/>
          <p:nvPr/>
        </p:nvSpPr>
        <p:spPr>
          <a:xfrm>
            <a:off x="5101918" y="2305238"/>
            <a:ext cx="2985000" cy="215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
                <a:solidFill>
                  <a:srgbClr val="FFFFFF"/>
                </a:solidFill>
                <a:latin typeface="Oswald"/>
                <a:ea typeface="Oswald"/>
                <a:cs typeface="Oswald"/>
                <a:sym typeface="Oswald"/>
              </a:rPr>
              <a:t>Comparison to existing CRM’s</a:t>
            </a:r>
            <a:endParaRPr sz="900">
              <a:latin typeface="Oswald"/>
              <a:ea typeface="Oswald"/>
              <a:cs typeface="Oswald"/>
              <a:sym typeface="Oswald"/>
            </a:endParaRPr>
          </a:p>
        </p:txBody>
      </p:sp>
      <p:sp>
        <p:nvSpPr>
          <p:cNvPr id="281" name="Google Shape;281;p30"/>
          <p:cNvSpPr txBox="1"/>
          <p:nvPr/>
        </p:nvSpPr>
        <p:spPr>
          <a:xfrm>
            <a:off x="4676618" y="3636813"/>
            <a:ext cx="2985000" cy="215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
                <a:solidFill>
                  <a:srgbClr val="FFFFFF"/>
                </a:solidFill>
                <a:latin typeface="Oswald"/>
                <a:ea typeface="Oswald"/>
                <a:cs typeface="Oswald"/>
                <a:sym typeface="Oswald"/>
              </a:rPr>
              <a:t>Benefits</a:t>
            </a:r>
            <a:endParaRPr sz="900">
              <a:latin typeface="Oswald"/>
              <a:ea typeface="Oswald"/>
              <a:cs typeface="Oswald"/>
              <a:sym typeface="Oswald"/>
            </a:endParaRPr>
          </a:p>
        </p:txBody>
      </p:sp>
      <p:pic>
        <p:nvPicPr>
          <p:cNvPr id="282" name="Google Shape;282;p30"/>
          <p:cNvPicPr preferRelativeResize="0"/>
          <p:nvPr/>
        </p:nvPicPr>
        <p:blipFill>
          <a:blip r:embed="rId6">
            <a:alphaModFix/>
          </a:blip>
          <a:stretch>
            <a:fillRect/>
          </a:stretch>
        </p:blipFill>
        <p:spPr>
          <a:xfrm>
            <a:off x="874223" y="2391900"/>
            <a:ext cx="1675518" cy="254075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31"/>
          <p:cNvSpPr/>
          <p:nvPr/>
        </p:nvSpPr>
        <p:spPr>
          <a:xfrm>
            <a:off x="0" y="0"/>
            <a:ext cx="969264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cxnSp>
        <p:nvCxnSpPr>
          <p:cNvPr id="288" name="Google Shape;288;p31"/>
          <p:cNvCxnSpPr/>
          <p:nvPr/>
        </p:nvCxnSpPr>
        <p:spPr>
          <a:xfrm rot="11097">
            <a:off x="1598134" y="4052735"/>
            <a:ext cx="5947831" cy="0"/>
          </a:xfrm>
          <a:prstGeom prst="straightConnector1">
            <a:avLst/>
          </a:prstGeom>
          <a:noFill/>
          <a:ln cap="rnd" cmpd="sng" w="95250">
            <a:solidFill>
              <a:srgbClr val="FFFFFF"/>
            </a:solidFill>
            <a:prstDash val="dot"/>
            <a:round/>
            <a:headEnd len="sm" w="sm" type="none"/>
            <a:tailEnd len="sm" w="sm" type="none"/>
          </a:ln>
        </p:spPr>
      </p:cxnSp>
      <p:sp>
        <p:nvSpPr>
          <p:cNvPr id="289" name="Google Shape;289;p31"/>
          <p:cNvSpPr/>
          <p:nvPr/>
        </p:nvSpPr>
        <p:spPr>
          <a:xfrm>
            <a:off x="1241133" y="3765753"/>
            <a:ext cx="621438" cy="621438"/>
          </a:xfrm>
          <a:custGeom>
            <a:rect b="b" l="l" r="r" t="t"/>
            <a:pathLst>
              <a:path extrusionOk="0" h="1242876" w="1242876">
                <a:moveTo>
                  <a:pt x="0" y="0"/>
                </a:moveTo>
                <a:lnTo>
                  <a:pt x="1242876" y="0"/>
                </a:lnTo>
                <a:lnTo>
                  <a:pt x="1242876" y="1242875"/>
                </a:lnTo>
                <a:lnTo>
                  <a:pt x="0" y="1242875"/>
                </a:lnTo>
                <a:lnTo>
                  <a:pt x="0" y="0"/>
                </a:lnTo>
                <a:close/>
              </a:path>
            </a:pathLst>
          </a:custGeom>
          <a:blipFill rotWithShape="1">
            <a:blip r:embed="rId4">
              <a:alphaModFix/>
            </a:blip>
            <a:stretch>
              <a:fillRect b="-26359" l="-25598" r="-27117" t="-26359"/>
            </a:stretch>
          </a:blipFill>
          <a:ln>
            <a:noFill/>
          </a:ln>
        </p:spPr>
      </p:sp>
      <p:sp>
        <p:nvSpPr>
          <p:cNvPr id="290" name="Google Shape;290;p31"/>
          <p:cNvSpPr/>
          <p:nvPr/>
        </p:nvSpPr>
        <p:spPr>
          <a:xfrm>
            <a:off x="3254565" y="3765753"/>
            <a:ext cx="621438" cy="621438"/>
          </a:xfrm>
          <a:custGeom>
            <a:rect b="b" l="l" r="r" t="t"/>
            <a:pathLst>
              <a:path extrusionOk="0" h="1242876" w="1242876">
                <a:moveTo>
                  <a:pt x="0" y="0"/>
                </a:moveTo>
                <a:lnTo>
                  <a:pt x="1242876" y="0"/>
                </a:lnTo>
                <a:lnTo>
                  <a:pt x="1242876" y="1242875"/>
                </a:lnTo>
                <a:lnTo>
                  <a:pt x="0" y="1242875"/>
                </a:lnTo>
                <a:lnTo>
                  <a:pt x="0" y="0"/>
                </a:lnTo>
                <a:close/>
              </a:path>
            </a:pathLst>
          </a:custGeom>
          <a:blipFill rotWithShape="1">
            <a:blip r:embed="rId4">
              <a:alphaModFix/>
            </a:blip>
            <a:stretch>
              <a:fillRect b="-26359" l="-25598" r="-27117" t="-26359"/>
            </a:stretch>
          </a:blipFill>
          <a:ln>
            <a:noFill/>
          </a:ln>
        </p:spPr>
      </p:sp>
      <p:sp>
        <p:nvSpPr>
          <p:cNvPr id="291" name="Google Shape;291;p31"/>
          <p:cNvSpPr/>
          <p:nvPr/>
        </p:nvSpPr>
        <p:spPr>
          <a:xfrm>
            <a:off x="5267997" y="3765753"/>
            <a:ext cx="621438" cy="621438"/>
          </a:xfrm>
          <a:custGeom>
            <a:rect b="b" l="l" r="r" t="t"/>
            <a:pathLst>
              <a:path extrusionOk="0" h="1242876" w="1242876">
                <a:moveTo>
                  <a:pt x="0" y="0"/>
                </a:moveTo>
                <a:lnTo>
                  <a:pt x="1242876" y="0"/>
                </a:lnTo>
                <a:lnTo>
                  <a:pt x="1242876" y="1242875"/>
                </a:lnTo>
                <a:lnTo>
                  <a:pt x="0" y="1242875"/>
                </a:lnTo>
                <a:lnTo>
                  <a:pt x="0" y="0"/>
                </a:lnTo>
                <a:close/>
              </a:path>
            </a:pathLst>
          </a:custGeom>
          <a:blipFill rotWithShape="1">
            <a:blip r:embed="rId4">
              <a:alphaModFix/>
            </a:blip>
            <a:stretch>
              <a:fillRect b="-26359" l="-25598" r="-27117" t="-26359"/>
            </a:stretch>
          </a:blipFill>
          <a:ln>
            <a:noFill/>
          </a:ln>
        </p:spPr>
      </p:sp>
      <p:sp>
        <p:nvSpPr>
          <p:cNvPr id="292" name="Google Shape;292;p31"/>
          <p:cNvSpPr/>
          <p:nvPr/>
        </p:nvSpPr>
        <p:spPr>
          <a:xfrm>
            <a:off x="7281429" y="3765753"/>
            <a:ext cx="621438" cy="621438"/>
          </a:xfrm>
          <a:custGeom>
            <a:rect b="b" l="l" r="r" t="t"/>
            <a:pathLst>
              <a:path extrusionOk="0" h="1242876" w="1242876">
                <a:moveTo>
                  <a:pt x="0" y="0"/>
                </a:moveTo>
                <a:lnTo>
                  <a:pt x="1242876" y="0"/>
                </a:lnTo>
                <a:lnTo>
                  <a:pt x="1242876" y="1242875"/>
                </a:lnTo>
                <a:lnTo>
                  <a:pt x="0" y="1242875"/>
                </a:lnTo>
                <a:lnTo>
                  <a:pt x="0" y="0"/>
                </a:lnTo>
                <a:close/>
              </a:path>
            </a:pathLst>
          </a:custGeom>
          <a:blipFill rotWithShape="1">
            <a:blip r:embed="rId4">
              <a:alphaModFix/>
            </a:blip>
            <a:stretch>
              <a:fillRect b="-26359" l="-25598" r="-27117" t="-26359"/>
            </a:stretch>
          </a:blipFill>
          <a:ln>
            <a:noFill/>
          </a:ln>
        </p:spPr>
      </p:sp>
      <p:sp>
        <p:nvSpPr>
          <p:cNvPr id="293" name="Google Shape;293;p31"/>
          <p:cNvSpPr/>
          <p:nvPr/>
        </p:nvSpPr>
        <p:spPr>
          <a:xfrm rot="-3187806">
            <a:off x="6221636" y="-3566278"/>
            <a:ext cx="6147281" cy="6091397"/>
          </a:xfrm>
          <a:custGeom>
            <a:rect b="b" l="l" r="r" t="t"/>
            <a:pathLst>
              <a:path extrusionOk="0" h="12182794" w="12294563">
                <a:moveTo>
                  <a:pt x="0" y="0"/>
                </a:moveTo>
                <a:lnTo>
                  <a:pt x="12294563" y="0"/>
                </a:lnTo>
                <a:lnTo>
                  <a:pt x="12294563" y="12182795"/>
                </a:lnTo>
                <a:lnTo>
                  <a:pt x="0" y="12182795"/>
                </a:lnTo>
                <a:lnTo>
                  <a:pt x="0" y="0"/>
                </a:lnTo>
                <a:close/>
              </a:path>
            </a:pathLst>
          </a:custGeom>
          <a:blipFill rotWithShape="1">
            <a:blip r:embed="rId5">
              <a:alphaModFix amt="58000"/>
            </a:blip>
            <a:stretch>
              <a:fillRect b="0" l="0" r="0" t="0"/>
            </a:stretch>
          </a:blipFill>
          <a:ln>
            <a:noFill/>
          </a:ln>
        </p:spPr>
      </p:sp>
      <p:sp>
        <p:nvSpPr>
          <p:cNvPr id="294" name="Google Shape;294;p31"/>
          <p:cNvSpPr txBox="1"/>
          <p:nvPr/>
        </p:nvSpPr>
        <p:spPr>
          <a:xfrm>
            <a:off x="810076" y="2684730"/>
            <a:ext cx="1483500" cy="709200"/>
          </a:xfrm>
          <a:prstGeom prst="rect">
            <a:avLst/>
          </a:prstGeom>
          <a:noFill/>
          <a:ln>
            <a:noFill/>
          </a:ln>
        </p:spPr>
        <p:txBody>
          <a:bodyPr anchorCtr="0" anchor="t" bIns="0" lIns="0" spcFirstLastPara="1" rIns="0" wrap="square" tIns="0">
            <a:spAutoFit/>
          </a:bodyPr>
          <a:lstStyle/>
          <a:p>
            <a:pPr indent="0" lvl="0" marL="0" marR="0" rtl="0" algn="ctr">
              <a:lnSpc>
                <a:spcPct val="142000"/>
              </a:lnSpc>
              <a:spcBef>
                <a:spcPts val="0"/>
              </a:spcBef>
              <a:spcAft>
                <a:spcPts val="0"/>
              </a:spcAft>
              <a:buNone/>
            </a:pPr>
            <a:r>
              <a:rPr b="1" lang="en" sz="1200">
                <a:solidFill>
                  <a:schemeClr val="dk1"/>
                </a:solidFill>
                <a:latin typeface="Average"/>
                <a:ea typeface="Average"/>
                <a:cs typeface="Average"/>
                <a:sym typeface="Average"/>
              </a:rPr>
              <a:t>Display product information and pricing</a:t>
            </a:r>
            <a:endParaRPr sz="100">
              <a:solidFill>
                <a:schemeClr val="dk1"/>
              </a:solidFill>
              <a:latin typeface="Average"/>
              <a:ea typeface="Average"/>
              <a:cs typeface="Average"/>
              <a:sym typeface="Average"/>
            </a:endParaRPr>
          </a:p>
        </p:txBody>
      </p:sp>
      <p:sp>
        <p:nvSpPr>
          <p:cNvPr id="295" name="Google Shape;295;p31"/>
          <p:cNvSpPr txBox="1"/>
          <p:nvPr/>
        </p:nvSpPr>
        <p:spPr>
          <a:xfrm>
            <a:off x="1929219" y="1391505"/>
            <a:ext cx="5285700" cy="517200"/>
          </a:xfrm>
          <a:prstGeom prst="rect">
            <a:avLst/>
          </a:prstGeom>
          <a:noFill/>
          <a:ln>
            <a:noFill/>
          </a:ln>
        </p:spPr>
        <p:txBody>
          <a:bodyPr anchorCtr="0" anchor="t" bIns="0" lIns="0" spcFirstLastPara="1" rIns="0" wrap="square" tIns="0">
            <a:spAutoFit/>
          </a:bodyPr>
          <a:lstStyle/>
          <a:p>
            <a:pPr indent="0" lvl="0" marL="0" marR="0" rtl="0" algn="ctr">
              <a:lnSpc>
                <a:spcPct val="139958"/>
              </a:lnSpc>
              <a:spcBef>
                <a:spcPts val="0"/>
              </a:spcBef>
              <a:spcAft>
                <a:spcPts val="0"/>
              </a:spcAft>
              <a:buNone/>
            </a:pPr>
            <a:r>
              <a:rPr lang="en">
                <a:solidFill>
                  <a:srgbClr val="FFFFFF"/>
                </a:solidFill>
                <a:latin typeface="Average"/>
                <a:ea typeface="Average"/>
                <a:cs typeface="Average"/>
                <a:sym typeface="Average"/>
              </a:rPr>
              <a:t>The service will enable users to purchase and use products all through one platform, the below steps display the general flow of the platform </a:t>
            </a:r>
            <a:endParaRPr sz="900">
              <a:latin typeface="Average"/>
              <a:ea typeface="Average"/>
              <a:cs typeface="Average"/>
              <a:sym typeface="Average"/>
            </a:endParaRPr>
          </a:p>
        </p:txBody>
      </p:sp>
      <p:sp>
        <p:nvSpPr>
          <p:cNvPr id="296" name="Google Shape;296;p31"/>
          <p:cNvSpPr txBox="1"/>
          <p:nvPr/>
        </p:nvSpPr>
        <p:spPr>
          <a:xfrm>
            <a:off x="1659899" y="680110"/>
            <a:ext cx="5824200" cy="6156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 sz="4000">
                <a:solidFill>
                  <a:schemeClr val="dk1"/>
                </a:solidFill>
                <a:latin typeface="Oswald"/>
                <a:ea typeface="Oswald"/>
                <a:cs typeface="Oswald"/>
                <a:sym typeface="Oswald"/>
              </a:rPr>
              <a:t>How Does it Work?</a:t>
            </a:r>
            <a:endParaRPr sz="700">
              <a:solidFill>
                <a:schemeClr val="dk1"/>
              </a:solidFill>
              <a:latin typeface="Oswald"/>
              <a:ea typeface="Oswald"/>
              <a:cs typeface="Oswald"/>
              <a:sym typeface="Oswald"/>
            </a:endParaRPr>
          </a:p>
        </p:txBody>
      </p:sp>
      <p:sp>
        <p:nvSpPr>
          <p:cNvPr id="297" name="Google Shape;297;p31"/>
          <p:cNvSpPr txBox="1"/>
          <p:nvPr/>
        </p:nvSpPr>
        <p:spPr>
          <a:xfrm>
            <a:off x="2794800" y="2684713"/>
            <a:ext cx="1483500" cy="447000"/>
          </a:xfrm>
          <a:prstGeom prst="rect">
            <a:avLst/>
          </a:prstGeom>
          <a:noFill/>
          <a:ln>
            <a:noFill/>
          </a:ln>
        </p:spPr>
        <p:txBody>
          <a:bodyPr anchorCtr="0" anchor="t" bIns="0" lIns="0" spcFirstLastPara="1" rIns="0" wrap="square" tIns="0">
            <a:spAutoFit/>
          </a:bodyPr>
          <a:lstStyle/>
          <a:p>
            <a:pPr indent="0" lvl="0" marL="0" marR="0" rtl="0" algn="ctr">
              <a:lnSpc>
                <a:spcPct val="142000"/>
              </a:lnSpc>
              <a:spcBef>
                <a:spcPts val="0"/>
              </a:spcBef>
              <a:spcAft>
                <a:spcPts val="0"/>
              </a:spcAft>
              <a:buNone/>
            </a:pPr>
            <a:r>
              <a:rPr b="1" lang="en" sz="1200">
                <a:solidFill>
                  <a:schemeClr val="dk1"/>
                </a:solidFill>
                <a:latin typeface="Average"/>
                <a:ea typeface="Average"/>
                <a:cs typeface="Average"/>
                <a:sym typeface="Average"/>
              </a:rPr>
              <a:t>Generates a contract for </a:t>
            </a:r>
            <a:r>
              <a:rPr b="1" lang="en" sz="1200">
                <a:solidFill>
                  <a:schemeClr val="dk1"/>
                </a:solidFill>
                <a:latin typeface="Average"/>
                <a:ea typeface="Average"/>
                <a:cs typeface="Average"/>
                <a:sym typeface="Average"/>
              </a:rPr>
              <a:t>product</a:t>
            </a:r>
            <a:r>
              <a:rPr b="1" lang="en" sz="1200">
                <a:solidFill>
                  <a:schemeClr val="dk1"/>
                </a:solidFill>
                <a:latin typeface="Average"/>
                <a:ea typeface="Average"/>
                <a:cs typeface="Average"/>
                <a:sym typeface="Average"/>
              </a:rPr>
              <a:t> purchase</a:t>
            </a:r>
            <a:endParaRPr sz="1200">
              <a:solidFill>
                <a:schemeClr val="dk1"/>
              </a:solidFill>
              <a:latin typeface="Average"/>
              <a:ea typeface="Average"/>
              <a:cs typeface="Average"/>
              <a:sym typeface="Average"/>
            </a:endParaRPr>
          </a:p>
        </p:txBody>
      </p:sp>
      <p:sp>
        <p:nvSpPr>
          <p:cNvPr id="298" name="Google Shape;298;p31"/>
          <p:cNvSpPr txBox="1"/>
          <p:nvPr/>
        </p:nvSpPr>
        <p:spPr>
          <a:xfrm>
            <a:off x="4779513" y="2684713"/>
            <a:ext cx="1598400" cy="709200"/>
          </a:xfrm>
          <a:prstGeom prst="rect">
            <a:avLst/>
          </a:prstGeom>
          <a:noFill/>
          <a:ln>
            <a:noFill/>
          </a:ln>
        </p:spPr>
        <p:txBody>
          <a:bodyPr anchorCtr="0" anchor="t" bIns="0" lIns="0" spcFirstLastPara="1" rIns="0" wrap="square" tIns="0">
            <a:spAutoFit/>
          </a:bodyPr>
          <a:lstStyle/>
          <a:p>
            <a:pPr indent="0" lvl="0" marL="0" marR="0" rtl="0" algn="ctr">
              <a:lnSpc>
                <a:spcPct val="142000"/>
              </a:lnSpc>
              <a:spcBef>
                <a:spcPts val="0"/>
              </a:spcBef>
              <a:spcAft>
                <a:spcPts val="0"/>
              </a:spcAft>
              <a:buNone/>
            </a:pPr>
            <a:r>
              <a:rPr b="1" lang="en" sz="1200">
                <a:solidFill>
                  <a:schemeClr val="dk1"/>
                </a:solidFill>
                <a:latin typeface="Average"/>
                <a:ea typeface="Average"/>
                <a:cs typeface="Average"/>
                <a:sym typeface="Average"/>
              </a:rPr>
              <a:t>Support onboarding and direct product integration</a:t>
            </a:r>
            <a:endParaRPr sz="1200">
              <a:solidFill>
                <a:schemeClr val="dk1"/>
              </a:solidFill>
              <a:latin typeface="Average"/>
              <a:ea typeface="Average"/>
              <a:cs typeface="Average"/>
              <a:sym typeface="Average"/>
            </a:endParaRPr>
          </a:p>
        </p:txBody>
      </p:sp>
      <p:sp>
        <p:nvSpPr>
          <p:cNvPr id="299" name="Google Shape;299;p31"/>
          <p:cNvSpPr txBox="1"/>
          <p:nvPr/>
        </p:nvSpPr>
        <p:spPr>
          <a:xfrm>
            <a:off x="6651200" y="2684713"/>
            <a:ext cx="1881900" cy="447000"/>
          </a:xfrm>
          <a:prstGeom prst="rect">
            <a:avLst/>
          </a:prstGeom>
          <a:noFill/>
          <a:ln>
            <a:noFill/>
          </a:ln>
        </p:spPr>
        <p:txBody>
          <a:bodyPr anchorCtr="0" anchor="t" bIns="0" lIns="0" spcFirstLastPara="1" rIns="0" wrap="square" tIns="0">
            <a:spAutoFit/>
          </a:bodyPr>
          <a:lstStyle/>
          <a:p>
            <a:pPr indent="0" lvl="0" marL="0" marR="0" rtl="0" algn="ctr">
              <a:lnSpc>
                <a:spcPct val="142000"/>
              </a:lnSpc>
              <a:spcBef>
                <a:spcPts val="0"/>
              </a:spcBef>
              <a:spcAft>
                <a:spcPts val="0"/>
              </a:spcAft>
              <a:buNone/>
            </a:pPr>
            <a:r>
              <a:rPr b="1" lang="en" sz="1200">
                <a:solidFill>
                  <a:schemeClr val="dk1"/>
                </a:solidFill>
                <a:latin typeface="Average"/>
                <a:ea typeface="Average"/>
                <a:cs typeface="Average"/>
                <a:sym typeface="Average"/>
              </a:rPr>
              <a:t>Provides portal for technical </a:t>
            </a:r>
            <a:r>
              <a:rPr b="1" lang="en" sz="1200">
                <a:solidFill>
                  <a:schemeClr val="dk1"/>
                </a:solidFill>
                <a:latin typeface="Average"/>
                <a:ea typeface="Average"/>
                <a:cs typeface="Average"/>
                <a:sym typeface="Average"/>
              </a:rPr>
              <a:t>assistance</a:t>
            </a:r>
            <a:r>
              <a:rPr b="1" lang="en" sz="1200">
                <a:solidFill>
                  <a:schemeClr val="dk1"/>
                </a:solidFill>
                <a:latin typeface="Average"/>
                <a:ea typeface="Average"/>
                <a:cs typeface="Average"/>
                <a:sym typeface="Average"/>
              </a:rPr>
              <a:t> and IT </a:t>
            </a:r>
            <a:r>
              <a:rPr b="1" lang="en" sz="1200">
                <a:solidFill>
                  <a:schemeClr val="dk1"/>
                </a:solidFill>
                <a:latin typeface="Average"/>
                <a:ea typeface="Average"/>
                <a:cs typeface="Average"/>
                <a:sym typeface="Average"/>
              </a:rPr>
              <a:t>support</a:t>
            </a:r>
            <a:r>
              <a:rPr b="1" lang="en" sz="1200">
                <a:solidFill>
                  <a:schemeClr val="dk1"/>
                </a:solidFill>
                <a:latin typeface="Average"/>
                <a:ea typeface="Average"/>
                <a:cs typeface="Average"/>
                <a:sym typeface="Average"/>
              </a:rPr>
              <a:t>  </a:t>
            </a:r>
            <a:endParaRPr sz="1200">
              <a:solidFill>
                <a:schemeClr val="dk1"/>
              </a:solidFill>
              <a:latin typeface="Average"/>
              <a:ea typeface="Average"/>
              <a:cs typeface="Average"/>
              <a:sym typeface="Averag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4"/>
          <p:cNvSpPr/>
          <p:nvPr/>
        </p:nvSpPr>
        <p:spPr>
          <a:xfrm>
            <a:off x="0" y="0"/>
            <a:ext cx="950976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69" name="Google Shape;69;p14"/>
          <p:cNvSpPr/>
          <p:nvPr/>
        </p:nvSpPr>
        <p:spPr>
          <a:xfrm>
            <a:off x="-384642" y="-142983"/>
            <a:ext cx="4089083" cy="4114800"/>
          </a:xfrm>
          <a:custGeom>
            <a:rect b="b" l="l" r="r" t="t"/>
            <a:pathLst>
              <a:path extrusionOk="0" h="8229600" w="8178165">
                <a:moveTo>
                  <a:pt x="0" y="0"/>
                </a:moveTo>
                <a:lnTo>
                  <a:pt x="8178165" y="0"/>
                </a:lnTo>
                <a:lnTo>
                  <a:pt x="8178165" y="8229600"/>
                </a:lnTo>
                <a:lnTo>
                  <a:pt x="0" y="8229600"/>
                </a:lnTo>
                <a:lnTo>
                  <a:pt x="0" y="0"/>
                </a:lnTo>
                <a:close/>
              </a:path>
            </a:pathLst>
          </a:custGeom>
          <a:blipFill rotWithShape="1">
            <a:blip r:embed="rId4">
              <a:alphaModFix/>
            </a:blip>
            <a:stretch>
              <a:fillRect b="0" l="0" r="0" t="0"/>
            </a:stretch>
          </a:blipFill>
          <a:ln>
            <a:noFill/>
          </a:ln>
        </p:spPr>
      </p:sp>
      <p:sp>
        <p:nvSpPr>
          <p:cNvPr id="70" name="Google Shape;70;p14"/>
          <p:cNvSpPr txBox="1"/>
          <p:nvPr/>
        </p:nvSpPr>
        <p:spPr>
          <a:xfrm>
            <a:off x="1659899" y="438150"/>
            <a:ext cx="5824200" cy="5079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 sz="3300">
                <a:solidFill>
                  <a:schemeClr val="dk1"/>
                </a:solidFill>
                <a:latin typeface="Oswald"/>
                <a:ea typeface="Oswald"/>
                <a:cs typeface="Oswald"/>
                <a:sym typeface="Oswald"/>
              </a:rPr>
              <a:t>Our</a:t>
            </a:r>
            <a:r>
              <a:rPr b="1" i="0" lang="en" sz="3300" u="none" cap="none" strike="noStrike">
                <a:solidFill>
                  <a:schemeClr val="dk1"/>
                </a:solidFill>
                <a:latin typeface="Oswald"/>
                <a:ea typeface="Oswald"/>
                <a:cs typeface="Oswald"/>
                <a:sym typeface="Oswald"/>
              </a:rPr>
              <a:t> Team</a:t>
            </a:r>
            <a:endParaRPr sz="100">
              <a:solidFill>
                <a:schemeClr val="dk1"/>
              </a:solidFill>
              <a:latin typeface="Oswald"/>
              <a:ea typeface="Oswald"/>
              <a:cs typeface="Oswald"/>
              <a:sym typeface="Oswald"/>
            </a:endParaRPr>
          </a:p>
        </p:txBody>
      </p:sp>
      <p:sp>
        <p:nvSpPr>
          <p:cNvPr id="71" name="Google Shape;71;p14"/>
          <p:cNvSpPr/>
          <p:nvPr/>
        </p:nvSpPr>
        <p:spPr>
          <a:xfrm>
            <a:off x="831582" y="1512939"/>
            <a:ext cx="2178725" cy="2642697"/>
          </a:xfrm>
          <a:custGeom>
            <a:rect b="b" l="l" r="r" t="t"/>
            <a:pathLst>
              <a:path extrusionOk="0" h="1403823" w="1157357">
                <a:moveTo>
                  <a:pt x="1032897" y="1403823"/>
                </a:moveTo>
                <a:lnTo>
                  <a:pt x="124460" y="1403823"/>
                </a:lnTo>
                <a:cubicBezTo>
                  <a:pt x="55880" y="1403823"/>
                  <a:pt x="0" y="1347943"/>
                  <a:pt x="0" y="1279363"/>
                </a:cubicBezTo>
                <a:lnTo>
                  <a:pt x="0" y="124460"/>
                </a:lnTo>
                <a:cubicBezTo>
                  <a:pt x="0" y="55880"/>
                  <a:pt x="55880" y="0"/>
                  <a:pt x="124460" y="0"/>
                </a:cubicBezTo>
                <a:lnTo>
                  <a:pt x="1032897" y="0"/>
                </a:lnTo>
                <a:cubicBezTo>
                  <a:pt x="1101477" y="0"/>
                  <a:pt x="1157357" y="55880"/>
                  <a:pt x="1157357" y="124460"/>
                </a:cubicBezTo>
                <a:lnTo>
                  <a:pt x="1157357" y="1279363"/>
                </a:lnTo>
                <a:cubicBezTo>
                  <a:pt x="1157357" y="1347943"/>
                  <a:pt x="1101477" y="1403823"/>
                  <a:pt x="1032897" y="1403823"/>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72" name="Google Shape;72;p14"/>
          <p:cNvSpPr/>
          <p:nvPr/>
        </p:nvSpPr>
        <p:spPr>
          <a:xfrm>
            <a:off x="1116138" y="1846500"/>
            <a:ext cx="889000" cy="888996"/>
          </a:xfrm>
          <a:custGeom>
            <a:rect b="b" l="l" r="r" t="t"/>
            <a:pathLst>
              <a:path extrusionOk="0"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5">
              <a:alphaModFix/>
            </a:blip>
            <a:stretch>
              <a:fillRect b="-15029" l="-24648" r="-47997" t="0"/>
            </a:stretch>
          </a:blip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73" name="Google Shape;73;p14"/>
          <p:cNvSpPr txBox="1"/>
          <p:nvPr/>
        </p:nvSpPr>
        <p:spPr>
          <a:xfrm>
            <a:off x="1116138" y="2988124"/>
            <a:ext cx="1655100" cy="6465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 sz="2100" u="none" cap="none" strike="noStrike">
                <a:solidFill>
                  <a:srgbClr val="FFBD59"/>
                </a:solidFill>
                <a:latin typeface="Arial"/>
                <a:ea typeface="Arial"/>
                <a:cs typeface="Arial"/>
                <a:sym typeface="Arial"/>
              </a:rPr>
              <a:t>Alfredo</a:t>
            </a:r>
            <a:endParaRPr sz="700"/>
          </a:p>
          <a:p>
            <a:pPr indent="0" lvl="0" marL="0" marR="0" rtl="0" algn="l">
              <a:lnSpc>
                <a:spcPct val="100000"/>
              </a:lnSpc>
              <a:spcBef>
                <a:spcPts val="0"/>
              </a:spcBef>
              <a:spcAft>
                <a:spcPts val="0"/>
              </a:spcAft>
              <a:buNone/>
            </a:pPr>
            <a:r>
              <a:rPr b="1" i="0" lang="en" sz="2100" u="none" cap="none" strike="noStrike">
                <a:solidFill>
                  <a:srgbClr val="FFBD59"/>
                </a:solidFill>
                <a:latin typeface="Arial"/>
                <a:ea typeface="Arial"/>
                <a:cs typeface="Arial"/>
                <a:sym typeface="Arial"/>
              </a:rPr>
              <a:t>Torres</a:t>
            </a:r>
            <a:endParaRPr sz="700"/>
          </a:p>
        </p:txBody>
      </p:sp>
      <p:sp>
        <p:nvSpPr>
          <p:cNvPr id="74" name="Google Shape;74;p14"/>
          <p:cNvSpPr txBox="1"/>
          <p:nvPr/>
        </p:nvSpPr>
        <p:spPr>
          <a:xfrm>
            <a:off x="1116138" y="3639125"/>
            <a:ext cx="1144800" cy="1692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 sz="1100" u="none" cap="none" strike="noStrike">
                <a:solidFill>
                  <a:srgbClr val="FFFFFF"/>
                </a:solidFill>
                <a:latin typeface="Arial"/>
                <a:ea typeface="Arial"/>
                <a:cs typeface="Arial"/>
                <a:sym typeface="Arial"/>
              </a:rPr>
              <a:t>CEO</a:t>
            </a:r>
            <a:endParaRPr sz="700"/>
          </a:p>
        </p:txBody>
      </p:sp>
      <p:sp>
        <p:nvSpPr>
          <p:cNvPr id="75" name="Google Shape;75;p14"/>
          <p:cNvSpPr/>
          <p:nvPr/>
        </p:nvSpPr>
        <p:spPr>
          <a:xfrm>
            <a:off x="3483099" y="1512939"/>
            <a:ext cx="2178725" cy="2642697"/>
          </a:xfrm>
          <a:custGeom>
            <a:rect b="b" l="l" r="r" t="t"/>
            <a:pathLst>
              <a:path extrusionOk="0" h="1403823" w="1157357">
                <a:moveTo>
                  <a:pt x="1032897" y="1403823"/>
                </a:moveTo>
                <a:lnTo>
                  <a:pt x="124460" y="1403823"/>
                </a:lnTo>
                <a:cubicBezTo>
                  <a:pt x="55880" y="1403823"/>
                  <a:pt x="0" y="1347943"/>
                  <a:pt x="0" y="1279363"/>
                </a:cubicBezTo>
                <a:lnTo>
                  <a:pt x="0" y="124460"/>
                </a:lnTo>
                <a:cubicBezTo>
                  <a:pt x="0" y="55880"/>
                  <a:pt x="55880" y="0"/>
                  <a:pt x="124460" y="0"/>
                </a:cubicBezTo>
                <a:lnTo>
                  <a:pt x="1032897" y="0"/>
                </a:lnTo>
                <a:cubicBezTo>
                  <a:pt x="1101477" y="0"/>
                  <a:pt x="1157357" y="55880"/>
                  <a:pt x="1157357" y="124460"/>
                </a:cubicBezTo>
                <a:lnTo>
                  <a:pt x="1157357" y="1279363"/>
                </a:lnTo>
                <a:cubicBezTo>
                  <a:pt x="1157357" y="1347943"/>
                  <a:pt x="1101477" y="1403823"/>
                  <a:pt x="1032897" y="1403823"/>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76" name="Google Shape;76;p14"/>
          <p:cNvSpPr/>
          <p:nvPr/>
        </p:nvSpPr>
        <p:spPr>
          <a:xfrm>
            <a:off x="3767654" y="1846500"/>
            <a:ext cx="889000" cy="888996"/>
          </a:xfrm>
          <a:custGeom>
            <a:rect b="b" l="l" r="r" t="t"/>
            <a:pathLst>
              <a:path extrusionOk="0"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6">
              <a:alphaModFix/>
            </a:blip>
            <a:stretch>
              <a:fillRect b="-12259" l="-49329" r="-19809" t="0"/>
            </a:stretch>
          </a:blip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77" name="Google Shape;77;p14"/>
          <p:cNvSpPr txBox="1"/>
          <p:nvPr/>
        </p:nvSpPr>
        <p:spPr>
          <a:xfrm>
            <a:off x="3767654" y="2988124"/>
            <a:ext cx="1655100" cy="6465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 sz="2100" u="none" cap="none" strike="noStrike">
                <a:solidFill>
                  <a:srgbClr val="FFBD59"/>
                </a:solidFill>
                <a:latin typeface="Arial"/>
                <a:ea typeface="Arial"/>
                <a:cs typeface="Arial"/>
                <a:sym typeface="Arial"/>
              </a:rPr>
              <a:t>Estelle Darcy</a:t>
            </a:r>
            <a:endParaRPr sz="700"/>
          </a:p>
        </p:txBody>
      </p:sp>
      <p:sp>
        <p:nvSpPr>
          <p:cNvPr id="78" name="Google Shape;78;p14"/>
          <p:cNvSpPr txBox="1"/>
          <p:nvPr/>
        </p:nvSpPr>
        <p:spPr>
          <a:xfrm>
            <a:off x="3767654" y="3639125"/>
            <a:ext cx="1532700" cy="1692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 sz="1100" u="none" cap="none" strike="noStrike">
                <a:solidFill>
                  <a:srgbClr val="FFFFFF"/>
                </a:solidFill>
                <a:latin typeface="Arial"/>
                <a:ea typeface="Arial"/>
                <a:cs typeface="Arial"/>
                <a:sym typeface="Arial"/>
              </a:rPr>
              <a:t>MARKETING</a:t>
            </a:r>
            <a:endParaRPr sz="700"/>
          </a:p>
        </p:txBody>
      </p:sp>
      <p:sp>
        <p:nvSpPr>
          <p:cNvPr id="79" name="Google Shape;79;p14"/>
          <p:cNvSpPr/>
          <p:nvPr/>
        </p:nvSpPr>
        <p:spPr>
          <a:xfrm>
            <a:off x="6135811" y="1512939"/>
            <a:ext cx="2178725" cy="2642697"/>
          </a:xfrm>
          <a:custGeom>
            <a:rect b="b" l="l" r="r" t="t"/>
            <a:pathLst>
              <a:path extrusionOk="0" h="1403823" w="1157357">
                <a:moveTo>
                  <a:pt x="1032897" y="1403823"/>
                </a:moveTo>
                <a:lnTo>
                  <a:pt x="124460" y="1403823"/>
                </a:lnTo>
                <a:cubicBezTo>
                  <a:pt x="55880" y="1403823"/>
                  <a:pt x="0" y="1347943"/>
                  <a:pt x="0" y="1279363"/>
                </a:cubicBezTo>
                <a:lnTo>
                  <a:pt x="0" y="124460"/>
                </a:lnTo>
                <a:cubicBezTo>
                  <a:pt x="0" y="55880"/>
                  <a:pt x="55880" y="0"/>
                  <a:pt x="124460" y="0"/>
                </a:cubicBezTo>
                <a:lnTo>
                  <a:pt x="1032897" y="0"/>
                </a:lnTo>
                <a:cubicBezTo>
                  <a:pt x="1101477" y="0"/>
                  <a:pt x="1157357" y="55880"/>
                  <a:pt x="1157357" y="124460"/>
                </a:cubicBezTo>
                <a:lnTo>
                  <a:pt x="1157357" y="1279363"/>
                </a:lnTo>
                <a:cubicBezTo>
                  <a:pt x="1157357" y="1347943"/>
                  <a:pt x="1101477" y="1403823"/>
                  <a:pt x="1032897" y="1403823"/>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80" name="Google Shape;80;p14"/>
          <p:cNvSpPr/>
          <p:nvPr/>
        </p:nvSpPr>
        <p:spPr>
          <a:xfrm>
            <a:off x="6420367" y="1846500"/>
            <a:ext cx="889000" cy="888996"/>
          </a:xfrm>
          <a:custGeom>
            <a:rect b="b" l="l" r="r" t="t"/>
            <a:pathLst>
              <a:path extrusionOk="0"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rotWithShape="1">
            <a:blip r:embed="rId7">
              <a:alphaModFix/>
            </a:blip>
            <a:stretch>
              <a:fillRect b="-15429" l="-8019" r="-7448" t="0"/>
            </a:stretch>
          </a:blip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81" name="Google Shape;81;p14"/>
          <p:cNvSpPr txBox="1"/>
          <p:nvPr/>
        </p:nvSpPr>
        <p:spPr>
          <a:xfrm>
            <a:off x="6420367" y="2988124"/>
            <a:ext cx="1655100" cy="6465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 sz="2100" u="none" cap="none" strike="noStrike">
                <a:solidFill>
                  <a:srgbClr val="FFBD59"/>
                </a:solidFill>
                <a:latin typeface="Arial"/>
                <a:ea typeface="Arial"/>
                <a:cs typeface="Arial"/>
                <a:sym typeface="Arial"/>
              </a:rPr>
              <a:t>Takehiro Kanegi</a:t>
            </a:r>
            <a:endParaRPr sz="700"/>
          </a:p>
        </p:txBody>
      </p:sp>
      <p:sp>
        <p:nvSpPr>
          <p:cNvPr id="82" name="Google Shape;82;p14"/>
          <p:cNvSpPr txBox="1"/>
          <p:nvPr/>
        </p:nvSpPr>
        <p:spPr>
          <a:xfrm>
            <a:off x="6420367" y="3639125"/>
            <a:ext cx="1144800" cy="1692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 sz="1100" u="none" cap="none" strike="noStrike">
                <a:solidFill>
                  <a:srgbClr val="FFFFFF"/>
                </a:solidFill>
                <a:latin typeface="Arial"/>
                <a:ea typeface="Arial"/>
                <a:cs typeface="Arial"/>
                <a:sym typeface="Arial"/>
              </a:rPr>
              <a:t>FINANCE</a:t>
            </a:r>
            <a:endParaRPr sz="700"/>
          </a:p>
        </p:txBody>
      </p:sp>
      <p:pic>
        <p:nvPicPr>
          <p:cNvPr id="83" name="Google Shape;83;p14"/>
          <p:cNvPicPr preferRelativeResize="0"/>
          <p:nvPr/>
        </p:nvPicPr>
        <p:blipFill>
          <a:blip r:embed="rId8">
            <a:alphaModFix/>
          </a:blip>
          <a:stretch>
            <a:fillRect/>
          </a:stretch>
        </p:blipFill>
        <p:spPr>
          <a:xfrm>
            <a:off x="602900" y="1182075"/>
            <a:ext cx="7862200" cy="33044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2"/>
          <p:cNvSpPr/>
          <p:nvPr/>
        </p:nvSpPr>
        <p:spPr>
          <a:xfrm>
            <a:off x="-42075" y="0"/>
            <a:ext cx="96012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305" name="Google Shape;305;p32"/>
          <p:cNvSpPr/>
          <p:nvPr/>
        </p:nvSpPr>
        <p:spPr>
          <a:xfrm>
            <a:off x="-950771" y="-1420646"/>
            <a:ext cx="4656562" cy="4607417"/>
          </a:xfrm>
          <a:custGeom>
            <a:rect b="b" l="l" r="r" t="t"/>
            <a:pathLst>
              <a:path extrusionOk="0" h="9214833" w="9313124">
                <a:moveTo>
                  <a:pt x="0" y="0"/>
                </a:moveTo>
                <a:lnTo>
                  <a:pt x="9313125" y="0"/>
                </a:lnTo>
                <a:lnTo>
                  <a:pt x="9313125" y="9214833"/>
                </a:lnTo>
                <a:lnTo>
                  <a:pt x="0" y="9214833"/>
                </a:lnTo>
                <a:lnTo>
                  <a:pt x="0" y="0"/>
                </a:lnTo>
                <a:close/>
              </a:path>
            </a:pathLst>
          </a:custGeom>
          <a:blipFill rotWithShape="1">
            <a:blip r:embed="rId4">
              <a:alphaModFix amt="80000"/>
            </a:blip>
            <a:stretch>
              <a:fillRect b="0" l="0" r="0" t="0"/>
            </a:stretch>
          </a:blipFill>
          <a:ln>
            <a:noFill/>
          </a:ln>
        </p:spPr>
      </p:sp>
      <p:sp>
        <p:nvSpPr>
          <p:cNvPr id="306" name="Google Shape;306;p32"/>
          <p:cNvSpPr/>
          <p:nvPr/>
        </p:nvSpPr>
        <p:spPr>
          <a:xfrm>
            <a:off x="1218987" y="1020366"/>
            <a:ext cx="2972247" cy="3102790"/>
          </a:xfrm>
          <a:custGeom>
            <a:rect b="b" l="l" r="r" t="t"/>
            <a:pathLst>
              <a:path extrusionOk="0" h="1016475" w="973709">
                <a:moveTo>
                  <a:pt x="849249" y="1016475"/>
                </a:moveTo>
                <a:lnTo>
                  <a:pt x="124460" y="1016475"/>
                </a:lnTo>
                <a:cubicBezTo>
                  <a:pt x="55880" y="1016475"/>
                  <a:pt x="0" y="960595"/>
                  <a:pt x="0" y="892015"/>
                </a:cubicBezTo>
                <a:lnTo>
                  <a:pt x="0" y="124460"/>
                </a:lnTo>
                <a:cubicBezTo>
                  <a:pt x="0" y="55880"/>
                  <a:pt x="55880" y="0"/>
                  <a:pt x="124460" y="0"/>
                </a:cubicBezTo>
                <a:lnTo>
                  <a:pt x="849249" y="0"/>
                </a:lnTo>
                <a:cubicBezTo>
                  <a:pt x="917829" y="0"/>
                  <a:pt x="973709" y="55880"/>
                  <a:pt x="973709" y="124460"/>
                </a:cubicBezTo>
                <a:lnTo>
                  <a:pt x="973709" y="892015"/>
                </a:lnTo>
                <a:cubicBezTo>
                  <a:pt x="973709" y="960595"/>
                  <a:pt x="917829" y="1016475"/>
                  <a:pt x="849249" y="1016475"/>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07" name="Google Shape;307;p32"/>
          <p:cNvSpPr/>
          <p:nvPr/>
        </p:nvSpPr>
        <p:spPr>
          <a:xfrm>
            <a:off x="4952787" y="1020366"/>
            <a:ext cx="2972247" cy="3102790"/>
          </a:xfrm>
          <a:custGeom>
            <a:rect b="b" l="l" r="r" t="t"/>
            <a:pathLst>
              <a:path extrusionOk="0" h="1016475" w="973709">
                <a:moveTo>
                  <a:pt x="849249" y="1016475"/>
                </a:moveTo>
                <a:lnTo>
                  <a:pt x="124460" y="1016475"/>
                </a:lnTo>
                <a:cubicBezTo>
                  <a:pt x="55880" y="1016475"/>
                  <a:pt x="0" y="960595"/>
                  <a:pt x="0" y="892015"/>
                </a:cubicBezTo>
                <a:lnTo>
                  <a:pt x="0" y="124460"/>
                </a:lnTo>
                <a:cubicBezTo>
                  <a:pt x="0" y="55880"/>
                  <a:pt x="55880" y="0"/>
                  <a:pt x="124460" y="0"/>
                </a:cubicBezTo>
                <a:lnTo>
                  <a:pt x="849249" y="0"/>
                </a:lnTo>
                <a:cubicBezTo>
                  <a:pt x="917829" y="0"/>
                  <a:pt x="973709" y="55880"/>
                  <a:pt x="973709" y="124460"/>
                </a:cubicBezTo>
                <a:lnTo>
                  <a:pt x="973709" y="892015"/>
                </a:lnTo>
                <a:cubicBezTo>
                  <a:pt x="973709" y="960595"/>
                  <a:pt x="917829" y="1016475"/>
                  <a:pt x="849249" y="1016475"/>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08" name="Google Shape;308;p32"/>
          <p:cNvSpPr txBox="1"/>
          <p:nvPr/>
        </p:nvSpPr>
        <p:spPr>
          <a:xfrm>
            <a:off x="1404974" y="1316066"/>
            <a:ext cx="2600400" cy="215400"/>
          </a:xfrm>
          <a:prstGeom prst="rect">
            <a:avLst/>
          </a:prstGeom>
          <a:noFill/>
          <a:ln>
            <a:noFill/>
          </a:ln>
        </p:spPr>
        <p:txBody>
          <a:bodyPr anchorCtr="0" anchor="t" bIns="0" lIns="0" spcFirstLastPara="1" rIns="0" wrap="square" tIns="0">
            <a:spAutoFit/>
          </a:bodyPr>
          <a:lstStyle/>
          <a:p>
            <a:pPr indent="0" lvl="0" marL="0" marR="0" rtl="0" algn="ctr">
              <a:lnSpc>
                <a:spcPct val="119979"/>
              </a:lnSpc>
              <a:spcBef>
                <a:spcPts val="0"/>
              </a:spcBef>
              <a:spcAft>
                <a:spcPts val="0"/>
              </a:spcAft>
              <a:buNone/>
            </a:pPr>
            <a:r>
              <a:rPr b="1" lang="en">
                <a:solidFill>
                  <a:schemeClr val="dk1"/>
                </a:solidFill>
                <a:latin typeface="Oswald"/>
                <a:ea typeface="Oswald"/>
                <a:cs typeface="Oswald"/>
                <a:sym typeface="Oswald"/>
              </a:rPr>
              <a:t>Lead Generation</a:t>
            </a:r>
            <a:endParaRPr sz="100">
              <a:solidFill>
                <a:schemeClr val="dk1"/>
              </a:solidFill>
              <a:latin typeface="Oswald"/>
              <a:ea typeface="Oswald"/>
              <a:cs typeface="Oswald"/>
              <a:sym typeface="Oswald"/>
            </a:endParaRPr>
          </a:p>
        </p:txBody>
      </p:sp>
      <p:sp>
        <p:nvSpPr>
          <p:cNvPr id="309" name="Google Shape;309;p32"/>
          <p:cNvSpPr txBox="1"/>
          <p:nvPr/>
        </p:nvSpPr>
        <p:spPr>
          <a:xfrm>
            <a:off x="5176782" y="1316066"/>
            <a:ext cx="2524200" cy="215400"/>
          </a:xfrm>
          <a:prstGeom prst="rect">
            <a:avLst/>
          </a:prstGeom>
          <a:noFill/>
          <a:ln>
            <a:noFill/>
          </a:ln>
        </p:spPr>
        <p:txBody>
          <a:bodyPr anchorCtr="0" anchor="t" bIns="0" lIns="0" spcFirstLastPara="1" rIns="0" wrap="square" tIns="0">
            <a:spAutoFit/>
          </a:bodyPr>
          <a:lstStyle/>
          <a:p>
            <a:pPr indent="0" lvl="0" marL="0" marR="0" rtl="0" algn="ctr">
              <a:lnSpc>
                <a:spcPct val="119979"/>
              </a:lnSpc>
              <a:spcBef>
                <a:spcPts val="0"/>
              </a:spcBef>
              <a:spcAft>
                <a:spcPts val="0"/>
              </a:spcAft>
              <a:buNone/>
            </a:pPr>
            <a:r>
              <a:rPr b="1" lang="en">
                <a:solidFill>
                  <a:schemeClr val="dk1"/>
                </a:solidFill>
                <a:latin typeface="Oswald"/>
                <a:ea typeface="Oswald"/>
                <a:cs typeface="Oswald"/>
                <a:sym typeface="Oswald"/>
              </a:rPr>
              <a:t>Lead Conversion</a:t>
            </a:r>
            <a:endParaRPr>
              <a:solidFill>
                <a:schemeClr val="dk1"/>
              </a:solidFill>
              <a:latin typeface="Oswald"/>
              <a:ea typeface="Oswald"/>
              <a:cs typeface="Oswald"/>
              <a:sym typeface="Oswald"/>
            </a:endParaRPr>
          </a:p>
        </p:txBody>
      </p:sp>
      <p:sp>
        <p:nvSpPr>
          <p:cNvPr id="310" name="Google Shape;310;p32"/>
          <p:cNvSpPr txBox="1"/>
          <p:nvPr/>
        </p:nvSpPr>
        <p:spPr>
          <a:xfrm>
            <a:off x="1428050" y="1712950"/>
            <a:ext cx="2600400" cy="19950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Average"/>
              <a:buChar char="●"/>
            </a:pPr>
            <a:r>
              <a:rPr lang="en" sz="1200">
                <a:solidFill>
                  <a:schemeClr val="dk1"/>
                </a:solidFill>
                <a:latin typeface="Average"/>
                <a:ea typeface="Average"/>
                <a:cs typeface="Average"/>
                <a:sym typeface="Average"/>
              </a:rPr>
              <a:t>Provides an easy link to be sent in sales campaigns</a:t>
            </a:r>
            <a:endParaRPr sz="1200">
              <a:solidFill>
                <a:schemeClr val="dk1"/>
              </a:solidFill>
              <a:latin typeface="Average"/>
              <a:ea typeface="Average"/>
              <a:cs typeface="Average"/>
              <a:sym typeface="Average"/>
            </a:endParaRPr>
          </a:p>
          <a:p>
            <a:pPr indent="-304800" lvl="0" marL="457200" rtl="0" algn="l">
              <a:lnSpc>
                <a:spcPct val="115000"/>
              </a:lnSpc>
              <a:spcBef>
                <a:spcPts val="1000"/>
              </a:spcBef>
              <a:spcAft>
                <a:spcPts val="0"/>
              </a:spcAft>
              <a:buClr>
                <a:schemeClr val="dk1"/>
              </a:buClr>
              <a:buSzPts val="1200"/>
              <a:buFont typeface="Average"/>
              <a:buChar char="●"/>
            </a:pPr>
            <a:r>
              <a:rPr lang="en" sz="1200">
                <a:solidFill>
                  <a:schemeClr val="dk1"/>
                </a:solidFill>
                <a:latin typeface="Average"/>
                <a:ea typeface="Average"/>
                <a:cs typeface="Average"/>
                <a:sym typeface="Average"/>
              </a:rPr>
              <a:t>Centralized system for generating leads</a:t>
            </a:r>
            <a:endParaRPr sz="1200">
              <a:solidFill>
                <a:schemeClr val="dk1"/>
              </a:solidFill>
              <a:latin typeface="Average"/>
              <a:ea typeface="Average"/>
              <a:cs typeface="Average"/>
              <a:sym typeface="Average"/>
            </a:endParaRPr>
          </a:p>
          <a:p>
            <a:pPr indent="-304800" lvl="0" marL="457200" rtl="0" algn="l">
              <a:lnSpc>
                <a:spcPct val="115000"/>
              </a:lnSpc>
              <a:spcBef>
                <a:spcPts val="1000"/>
              </a:spcBef>
              <a:spcAft>
                <a:spcPts val="1000"/>
              </a:spcAft>
              <a:buClr>
                <a:schemeClr val="dk1"/>
              </a:buClr>
              <a:buSzPts val="1200"/>
              <a:buFont typeface="Average"/>
              <a:buChar char="●"/>
            </a:pPr>
            <a:r>
              <a:rPr lang="en" sz="1200">
                <a:solidFill>
                  <a:schemeClr val="dk1"/>
                </a:solidFill>
                <a:latin typeface="Average"/>
                <a:ea typeface="Average"/>
                <a:cs typeface="Average"/>
                <a:sym typeface="Average"/>
              </a:rPr>
              <a:t>Allows sales staff to focus outreach on more difficult targets</a:t>
            </a:r>
            <a:endParaRPr sz="1200">
              <a:solidFill>
                <a:schemeClr val="dk1"/>
              </a:solidFill>
              <a:latin typeface="Average"/>
              <a:ea typeface="Average"/>
              <a:cs typeface="Average"/>
              <a:sym typeface="Average"/>
            </a:endParaRPr>
          </a:p>
        </p:txBody>
      </p:sp>
      <p:sp>
        <p:nvSpPr>
          <p:cNvPr id="311" name="Google Shape;311;p32"/>
          <p:cNvSpPr txBox="1"/>
          <p:nvPr/>
        </p:nvSpPr>
        <p:spPr>
          <a:xfrm>
            <a:off x="5138700" y="1712950"/>
            <a:ext cx="2600400" cy="19950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Average"/>
              <a:buChar char="●"/>
            </a:pPr>
            <a:r>
              <a:rPr lang="en" sz="1200">
                <a:solidFill>
                  <a:schemeClr val="dk1"/>
                </a:solidFill>
                <a:latin typeface="Average"/>
                <a:ea typeface="Average"/>
                <a:cs typeface="Average"/>
                <a:sym typeface="Average"/>
              </a:rPr>
              <a:t>Facilitates fast conversions without requiring human staff</a:t>
            </a:r>
            <a:endParaRPr sz="1200">
              <a:solidFill>
                <a:schemeClr val="dk1"/>
              </a:solidFill>
              <a:latin typeface="Average"/>
              <a:ea typeface="Average"/>
              <a:cs typeface="Average"/>
              <a:sym typeface="Average"/>
            </a:endParaRPr>
          </a:p>
          <a:p>
            <a:pPr indent="-304800" lvl="0" marL="457200" rtl="0" algn="l">
              <a:lnSpc>
                <a:spcPct val="115000"/>
              </a:lnSpc>
              <a:spcBef>
                <a:spcPts val="1000"/>
              </a:spcBef>
              <a:spcAft>
                <a:spcPts val="0"/>
              </a:spcAft>
              <a:buClr>
                <a:schemeClr val="dk1"/>
              </a:buClr>
              <a:buSzPts val="1200"/>
              <a:buFont typeface="Average"/>
              <a:buChar char="●"/>
            </a:pPr>
            <a:r>
              <a:rPr lang="en" sz="1200">
                <a:solidFill>
                  <a:schemeClr val="dk1"/>
                </a:solidFill>
                <a:latin typeface="Average"/>
                <a:ea typeface="Average"/>
                <a:cs typeface="Average"/>
                <a:sym typeface="Average"/>
              </a:rPr>
              <a:t>Reduces friction for potential clients </a:t>
            </a:r>
            <a:endParaRPr sz="1200">
              <a:solidFill>
                <a:schemeClr val="dk1"/>
              </a:solidFill>
              <a:latin typeface="Average"/>
              <a:ea typeface="Average"/>
              <a:cs typeface="Average"/>
              <a:sym typeface="Average"/>
            </a:endParaRPr>
          </a:p>
          <a:p>
            <a:pPr indent="-304800" lvl="0" marL="457200" rtl="0" algn="l">
              <a:lnSpc>
                <a:spcPct val="115000"/>
              </a:lnSpc>
              <a:spcBef>
                <a:spcPts val="1000"/>
              </a:spcBef>
              <a:spcAft>
                <a:spcPts val="0"/>
              </a:spcAft>
              <a:buClr>
                <a:schemeClr val="dk1"/>
              </a:buClr>
              <a:buSzPts val="1200"/>
              <a:buFont typeface="Average"/>
              <a:buChar char="●"/>
            </a:pPr>
            <a:r>
              <a:rPr lang="en" sz="1200">
                <a:solidFill>
                  <a:schemeClr val="dk1"/>
                </a:solidFill>
                <a:latin typeface="Average"/>
                <a:ea typeface="Average"/>
                <a:cs typeface="Average"/>
                <a:sym typeface="Average"/>
              </a:rPr>
              <a:t>Incentivizes purchases due to integrated onboarding and product support</a:t>
            </a:r>
            <a:endParaRPr sz="1200">
              <a:solidFill>
                <a:schemeClr val="dk1"/>
              </a:solidFill>
              <a:latin typeface="Average"/>
              <a:ea typeface="Average"/>
              <a:cs typeface="Average"/>
              <a:sym typeface="Average"/>
            </a:endParaRPr>
          </a:p>
          <a:p>
            <a:pPr indent="0" lvl="0" marL="457200" rtl="0" algn="l">
              <a:lnSpc>
                <a:spcPct val="115000"/>
              </a:lnSpc>
              <a:spcBef>
                <a:spcPts val="1000"/>
              </a:spcBef>
              <a:spcAft>
                <a:spcPts val="1000"/>
              </a:spcAft>
              <a:buNone/>
            </a:pPr>
            <a:r>
              <a:t/>
            </a:r>
            <a:endParaRPr sz="1100">
              <a:solidFill>
                <a:schemeClr val="dk1"/>
              </a:solidFill>
              <a:latin typeface="Poppins"/>
              <a:ea typeface="Poppins"/>
              <a:cs typeface="Poppins"/>
              <a:sym typeface="Poppins"/>
            </a:endParaRPr>
          </a:p>
        </p:txBody>
      </p:sp>
      <p:sp>
        <p:nvSpPr>
          <p:cNvPr id="312" name="Google Shape;312;p32"/>
          <p:cNvSpPr txBox="1"/>
          <p:nvPr/>
        </p:nvSpPr>
        <p:spPr>
          <a:xfrm>
            <a:off x="1609400" y="242359"/>
            <a:ext cx="5824200" cy="5232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 sz="3400">
                <a:solidFill>
                  <a:schemeClr val="dk1"/>
                </a:solidFill>
                <a:latin typeface="Oswald"/>
                <a:ea typeface="Oswald"/>
                <a:cs typeface="Oswald"/>
                <a:sym typeface="Oswald"/>
              </a:rPr>
              <a:t>Why is This a Solution?</a:t>
            </a:r>
            <a:endParaRPr sz="100">
              <a:solidFill>
                <a:schemeClr val="dk1"/>
              </a:solidFill>
              <a:latin typeface="Oswald"/>
              <a:ea typeface="Oswald"/>
              <a:cs typeface="Oswald"/>
              <a:sym typeface="Oswa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33"/>
          <p:cNvSpPr/>
          <p:nvPr/>
        </p:nvSpPr>
        <p:spPr>
          <a:xfrm>
            <a:off x="0" y="0"/>
            <a:ext cx="946404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318" name="Google Shape;318;p33"/>
          <p:cNvSpPr/>
          <p:nvPr/>
        </p:nvSpPr>
        <p:spPr>
          <a:xfrm rot="2978780">
            <a:off x="5843482" y="-433230"/>
            <a:ext cx="4602374" cy="2527442"/>
          </a:xfrm>
          <a:custGeom>
            <a:rect b="b" l="l" r="r" t="t"/>
            <a:pathLst>
              <a:path extrusionOk="0" h="5054631" w="9169399">
                <a:moveTo>
                  <a:pt x="0" y="0"/>
                </a:moveTo>
                <a:lnTo>
                  <a:pt x="9169399" y="0"/>
                </a:lnTo>
                <a:lnTo>
                  <a:pt x="9169399" y="5054631"/>
                </a:lnTo>
                <a:lnTo>
                  <a:pt x="0" y="5054631"/>
                </a:lnTo>
                <a:lnTo>
                  <a:pt x="0" y="0"/>
                </a:lnTo>
                <a:close/>
              </a:path>
            </a:pathLst>
          </a:custGeom>
          <a:blipFill rotWithShape="1">
            <a:blip r:embed="rId4">
              <a:alphaModFix amt="35000"/>
            </a:blip>
            <a:stretch>
              <a:fillRect b="0" l="0" r="0" t="0"/>
            </a:stretch>
          </a:blipFill>
          <a:ln>
            <a:noFill/>
          </a:ln>
        </p:spPr>
      </p:sp>
      <p:sp>
        <p:nvSpPr>
          <p:cNvPr id="319" name="Google Shape;319;p33"/>
          <p:cNvSpPr txBox="1"/>
          <p:nvPr/>
        </p:nvSpPr>
        <p:spPr>
          <a:xfrm>
            <a:off x="1074896" y="1956149"/>
            <a:ext cx="6994200" cy="6156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 sz="4000">
                <a:solidFill>
                  <a:schemeClr val="dk1"/>
                </a:solidFill>
                <a:latin typeface="Oswald"/>
                <a:ea typeface="Oswald"/>
                <a:cs typeface="Oswald"/>
                <a:sym typeface="Oswald"/>
              </a:rPr>
              <a:t>Evaluation and Analysis</a:t>
            </a:r>
            <a:endParaRPr sz="700">
              <a:solidFill>
                <a:schemeClr val="dk1"/>
              </a:solidFill>
              <a:latin typeface="Oswald"/>
              <a:ea typeface="Oswald"/>
              <a:cs typeface="Oswald"/>
              <a:sym typeface="Oswa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34"/>
          <p:cNvSpPr/>
          <p:nvPr/>
        </p:nvSpPr>
        <p:spPr>
          <a:xfrm>
            <a:off x="-42075" y="0"/>
            <a:ext cx="96012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325" name="Google Shape;325;p34"/>
          <p:cNvSpPr/>
          <p:nvPr/>
        </p:nvSpPr>
        <p:spPr>
          <a:xfrm>
            <a:off x="-950771" y="-1420646"/>
            <a:ext cx="4656562" cy="4607417"/>
          </a:xfrm>
          <a:custGeom>
            <a:rect b="b" l="l" r="r" t="t"/>
            <a:pathLst>
              <a:path extrusionOk="0" h="9214833" w="9313124">
                <a:moveTo>
                  <a:pt x="0" y="0"/>
                </a:moveTo>
                <a:lnTo>
                  <a:pt x="9313125" y="0"/>
                </a:lnTo>
                <a:lnTo>
                  <a:pt x="9313125" y="9214833"/>
                </a:lnTo>
                <a:lnTo>
                  <a:pt x="0" y="9214833"/>
                </a:lnTo>
                <a:lnTo>
                  <a:pt x="0" y="0"/>
                </a:lnTo>
                <a:close/>
              </a:path>
            </a:pathLst>
          </a:custGeom>
          <a:blipFill rotWithShape="1">
            <a:blip r:embed="rId4">
              <a:alphaModFix amt="80000"/>
            </a:blip>
            <a:stretch>
              <a:fillRect b="0" l="0" r="0" t="0"/>
            </a:stretch>
          </a:blipFill>
          <a:ln>
            <a:noFill/>
          </a:ln>
        </p:spPr>
      </p:sp>
      <p:sp>
        <p:nvSpPr>
          <p:cNvPr id="326" name="Google Shape;326;p34"/>
          <p:cNvSpPr txBox="1"/>
          <p:nvPr/>
        </p:nvSpPr>
        <p:spPr>
          <a:xfrm>
            <a:off x="1659899" y="493609"/>
            <a:ext cx="5824200" cy="6189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SzPts val="990"/>
              <a:buNone/>
            </a:pPr>
            <a:r>
              <a:rPr lang="en" sz="4020">
                <a:solidFill>
                  <a:schemeClr val="dk1"/>
                </a:solidFill>
                <a:latin typeface="Oswald"/>
                <a:ea typeface="Oswald"/>
                <a:cs typeface="Oswald"/>
                <a:sym typeface="Oswald"/>
              </a:rPr>
              <a:t>Project Risk</a:t>
            </a:r>
            <a:endParaRPr sz="100">
              <a:solidFill>
                <a:schemeClr val="dk1"/>
              </a:solidFill>
              <a:latin typeface="Oswald"/>
              <a:ea typeface="Oswald"/>
              <a:cs typeface="Oswald"/>
              <a:sym typeface="Oswald"/>
            </a:endParaRPr>
          </a:p>
        </p:txBody>
      </p:sp>
      <p:sp>
        <p:nvSpPr>
          <p:cNvPr id="327" name="Google Shape;327;p34"/>
          <p:cNvSpPr/>
          <p:nvPr/>
        </p:nvSpPr>
        <p:spPr>
          <a:xfrm>
            <a:off x="737175" y="1497000"/>
            <a:ext cx="8042700" cy="2566200"/>
          </a:xfrm>
          <a:prstGeom prst="roundRect">
            <a:avLst>
              <a:gd fmla="val 16667" name="adj"/>
            </a:avLst>
          </a:prstGeom>
          <a:solidFill>
            <a:srgbClr val="2E2D2D">
              <a:alpha val="600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457200" rtl="0" algn="l">
              <a:spcBef>
                <a:spcPts val="0"/>
              </a:spcBef>
              <a:spcAft>
                <a:spcPts val="0"/>
              </a:spcAft>
              <a:buNone/>
            </a:pPr>
            <a:r>
              <a:t/>
            </a:r>
            <a:endParaRPr sz="1800">
              <a:solidFill>
                <a:schemeClr val="accent3"/>
              </a:solidFill>
              <a:latin typeface="Average"/>
              <a:ea typeface="Average"/>
              <a:cs typeface="Average"/>
              <a:sym typeface="Average"/>
            </a:endParaRPr>
          </a:p>
          <a:p>
            <a:pPr indent="-330200" lvl="0" marL="457200" rtl="0" algn="l">
              <a:spcBef>
                <a:spcPts val="1000"/>
              </a:spcBef>
              <a:spcAft>
                <a:spcPts val="0"/>
              </a:spcAft>
              <a:buClr>
                <a:schemeClr val="accent3"/>
              </a:buClr>
              <a:buSzPts val="1600"/>
              <a:buFont typeface="Average"/>
              <a:buChar char="●"/>
            </a:pPr>
            <a:r>
              <a:rPr lang="en" sz="1600">
                <a:solidFill>
                  <a:schemeClr val="accent3"/>
                </a:solidFill>
                <a:latin typeface="Average"/>
                <a:ea typeface="Average"/>
                <a:cs typeface="Average"/>
                <a:sym typeface="Average"/>
              </a:rPr>
              <a:t>I</a:t>
            </a:r>
            <a:r>
              <a:rPr lang="en" sz="1600">
                <a:solidFill>
                  <a:schemeClr val="accent3"/>
                </a:solidFill>
                <a:latin typeface="Average"/>
                <a:ea typeface="Average"/>
                <a:cs typeface="Average"/>
                <a:sym typeface="Average"/>
              </a:rPr>
              <a:t>t is essential to recognize and address potential risks that could impact project success.</a:t>
            </a:r>
            <a:endParaRPr sz="1600">
              <a:solidFill>
                <a:schemeClr val="accent3"/>
              </a:solidFill>
              <a:latin typeface="Average"/>
              <a:ea typeface="Average"/>
              <a:cs typeface="Average"/>
              <a:sym typeface="Average"/>
            </a:endParaRPr>
          </a:p>
          <a:p>
            <a:pPr indent="0" lvl="0" marL="457200" rtl="0" algn="l">
              <a:spcBef>
                <a:spcPts val="1000"/>
              </a:spcBef>
              <a:spcAft>
                <a:spcPts val="0"/>
              </a:spcAft>
              <a:buNone/>
            </a:pPr>
            <a:r>
              <a:t/>
            </a:r>
            <a:endParaRPr sz="1600">
              <a:solidFill>
                <a:schemeClr val="accent3"/>
              </a:solidFill>
              <a:latin typeface="Average"/>
              <a:ea typeface="Average"/>
              <a:cs typeface="Average"/>
              <a:sym typeface="Average"/>
            </a:endParaRPr>
          </a:p>
          <a:p>
            <a:pPr indent="-330200" lvl="0" marL="457200" rtl="0" algn="l">
              <a:spcBef>
                <a:spcPts val="1000"/>
              </a:spcBef>
              <a:spcAft>
                <a:spcPts val="0"/>
              </a:spcAft>
              <a:buClr>
                <a:schemeClr val="accent3"/>
              </a:buClr>
              <a:buSzPts val="1600"/>
              <a:buFont typeface="Average"/>
              <a:buChar char="●"/>
            </a:pPr>
            <a:r>
              <a:rPr lang="en" sz="1600">
                <a:solidFill>
                  <a:schemeClr val="accent3"/>
                </a:solidFill>
                <a:latin typeface="Average"/>
                <a:ea typeface="Average"/>
                <a:cs typeface="Average"/>
                <a:sym typeface="Average"/>
              </a:rPr>
              <a:t>Identifying, analyzing, and planning for both AI integration and the virtual sales platform </a:t>
            </a:r>
            <a:endParaRPr sz="1600">
              <a:solidFill>
                <a:schemeClr val="accent3"/>
              </a:solidFill>
              <a:latin typeface="Average"/>
              <a:ea typeface="Average"/>
              <a:cs typeface="Average"/>
              <a:sym typeface="Average"/>
            </a:endParaRPr>
          </a:p>
          <a:p>
            <a:pPr indent="0" lvl="0" marL="457200" rtl="0" algn="l">
              <a:spcBef>
                <a:spcPts val="1000"/>
              </a:spcBef>
              <a:spcAft>
                <a:spcPts val="1000"/>
              </a:spcAft>
              <a:buNone/>
            </a:pPr>
            <a:r>
              <a:t/>
            </a:r>
            <a:endParaRPr b="1" sz="1800">
              <a:solidFill>
                <a:schemeClr val="accent3"/>
              </a:solidFill>
              <a:latin typeface="Average"/>
              <a:ea typeface="Average"/>
              <a:cs typeface="Average"/>
              <a:sym typeface="Average"/>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35"/>
          <p:cNvSpPr/>
          <p:nvPr/>
        </p:nvSpPr>
        <p:spPr>
          <a:xfrm>
            <a:off x="-42075" y="0"/>
            <a:ext cx="96012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333" name="Google Shape;333;p35"/>
          <p:cNvSpPr/>
          <p:nvPr/>
        </p:nvSpPr>
        <p:spPr>
          <a:xfrm>
            <a:off x="-950771" y="-1420646"/>
            <a:ext cx="4656562" cy="4607417"/>
          </a:xfrm>
          <a:custGeom>
            <a:rect b="b" l="l" r="r" t="t"/>
            <a:pathLst>
              <a:path extrusionOk="0" h="9214833" w="9313124">
                <a:moveTo>
                  <a:pt x="0" y="0"/>
                </a:moveTo>
                <a:lnTo>
                  <a:pt x="9313125" y="0"/>
                </a:lnTo>
                <a:lnTo>
                  <a:pt x="9313125" y="9214833"/>
                </a:lnTo>
                <a:lnTo>
                  <a:pt x="0" y="9214833"/>
                </a:lnTo>
                <a:lnTo>
                  <a:pt x="0" y="0"/>
                </a:lnTo>
                <a:close/>
              </a:path>
            </a:pathLst>
          </a:custGeom>
          <a:blipFill rotWithShape="1">
            <a:blip r:embed="rId4">
              <a:alphaModFix amt="80000"/>
            </a:blip>
            <a:stretch>
              <a:fillRect b="0" l="0" r="0" t="0"/>
            </a:stretch>
          </a:blipFill>
          <a:ln>
            <a:noFill/>
          </a:ln>
        </p:spPr>
      </p:sp>
      <p:sp>
        <p:nvSpPr>
          <p:cNvPr id="334" name="Google Shape;334;p35"/>
          <p:cNvSpPr txBox="1"/>
          <p:nvPr/>
        </p:nvSpPr>
        <p:spPr>
          <a:xfrm>
            <a:off x="1659899" y="493609"/>
            <a:ext cx="5824200" cy="6189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SzPts val="990"/>
              <a:buNone/>
            </a:pPr>
            <a:r>
              <a:rPr lang="en" sz="4020">
                <a:solidFill>
                  <a:schemeClr val="dk1"/>
                </a:solidFill>
                <a:latin typeface="Oswald"/>
                <a:ea typeface="Oswald"/>
                <a:cs typeface="Oswald"/>
                <a:sym typeface="Oswald"/>
              </a:rPr>
              <a:t>Risk Register</a:t>
            </a:r>
            <a:endParaRPr sz="100">
              <a:solidFill>
                <a:schemeClr val="dk1"/>
              </a:solidFill>
              <a:latin typeface="Oswald"/>
              <a:ea typeface="Oswald"/>
              <a:cs typeface="Oswald"/>
              <a:sym typeface="Oswald"/>
            </a:endParaRPr>
          </a:p>
        </p:txBody>
      </p:sp>
      <p:graphicFrame>
        <p:nvGraphicFramePr>
          <p:cNvPr id="335" name="Google Shape;335;p35"/>
          <p:cNvGraphicFramePr/>
          <p:nvPr/>
        </p:nvGraphicFramePr>
        <p:xfrm>
          <a:off x="498200" y="1216125"/>
          <a:ext cx="3000000" cy="3000000"/>
        </p:xfrm>
        <a:graphic>
          <a:graphicData uri="http://schemas.openxmlformats.org/drawingml/2006/table">
            <a:tbl>
              <a:tblPr>
                <a:noFill/>
                <a:tableStyleId>{DA164AFD-A2F0-428B-A1B8-98971491FB0C}</a:tableStyleId>
              </a:tblPr>
              <a:tblGrid>
                <a:gridCol w="535775"/>
                <a:gridCol w="2105575"/>
                <a:gridCol w="1765275"/>
                <a:gridCol w="1782225"/>
                <a:gridCol w="2331775"/>
              </a:tblGrid>
              <a:tr h="381000">
                <a:tc>
                  <a:txBody>
                    <a:bodyPr/>
                    <a:lstStyle/>
                    <a:p>
                      <a:pPr indent="0" lvl="0" marL="0" rtl="0" algn="l">
                        <a:spcBef>
                          <a:spcPts val="0"/>
                        </a:spcBef>
                        <a:spcAft>
                          <a:spcPts val="0"/>
                        </a:spcAft>
                        <a:buNone/>
                      </a:pPr>
                      <a:r>
                        <a:rPr lang="en">
                          <a:solidFill>
                            <a:schemeClr val="dk1"/>
                          </a:solidFill>
                          <a:latin typeface="Average"/>
                          <a:ea typeface="Average"/>
                          <a:cs typeface="Average"/>
                          <a:sym typeface="Average"/>
                        </a:rPr>
                        <a:t>Risk ID</a:t>
                      </a:r>
                      <a:endParaRPr>
                        <a:solidFill>
                          <a:schemeClr val="dk1"/>
                        </a:solidFill>
                        <a:latin typeface="Average"/>
                        <a:ea typeface="Average"/>
                        <a:cs typeface="Average"/>
                        <a:sym typeface="Average"/>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Average"/>
                          <a:ea typeface="Average"/>
                          <a:cs typeface="Average"/>
                          <a:sym typeface="Average"/>
                        </a:rPr>
                        <a:t>Description</a:t>
                      </a:r>
                      <a:endParaRPr>
                        <a:solidFill>
                          <a:schemeClr val="dk1"/>
                        </a:solidFill>
                        <a:latin typeface="Average"/>
                        <a:ea typeface="Average"/>
                        <a:cs typeface="Average"/>
                        <a:sym typeface="Average"/>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Average"/>
                          <a:ea typeface="Average"/>
                          <a:cs typeface="Average"/>
                          <a:sym typeface="Average"/>
                        </a:rPr>
                        <a:t>Impact (High/Medium/Low)</a:t>
                      </a:r>
                      <a:endParaRPr>
                        <a:solidFill>
                          <a:schemeClr val="dk1"/>
                        </a:solidFill>
                        <a:latin typeface="Average"/>
                        <a:ea typeface="Average"/>
                        <a:cs typeface="Average"/>
                        <a:sym typeface="Average"/>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Average"/>
                          <a:ea typeface="Average"/>
                          <a:cs typeface="Average"/>
                          <a:sym typeface="Average"/>
                        </a:rPr>
                        <a:t>Likelihood (High/Medium/Low)</a:t>
                      </a:r>
                      <a:endParaRPr>
                        <a:solidFill>
                          <a:schemeClr val="dk1"/>
                        </a:solidFill>
                        <a:latin typeface="Average"/>
                        <a:ea typeface="Average"/>
                        <a:cs typeface="Average"/>
                        <a:sym typeface="Average"/>
                      </a:endParaRPr>
                    </a:p>
                  </a:txBody>
                  <a:tcPr marT="91425" marB="91425" marR="91425" marL="91425"/>
                </a:tc>
                <a:tc>
                  <a:txBody>
                    <a:bodyPr/>
                    <a:lstStyle/>
                    <a:p>
                      <a:pPr indent="0" lvl="0" marL="0" rtl="0" algn="l">
                        <a:spcBef>
                          <a:spcPts val="0"/>
                        </a:spcBef>
                        <a:spcAft>
                          <a:spcPts val="0"/>
                        </a:spcAft>
                        <a:buNone/>
                      </a:pPr>
                      <a:r>
                        <a:rPr lang="en">
                          <a:solidFill>
                            <a:schemeClr val="dk1"/>
                          </a:solidFill>
                          <a:latin typeface="Average"/>
                          <a:ea typeface="Average"/>
                          <a:cs typeface="Average"/>
                          <a:sym typeface="Average"/>
                        </a:rPr>
                        <a:t>Mitigation Measures</a:t>
                      </a:r>
                      <a:endParaRPr>
                        <a:solidFill>
                          <a:schemeClr val="dk1"/>
                        </a:solidFill>
                        <a:latin typeface="Average"/>
                        <a:ea typeface="Average"/>
                        <a:cs typeface="Average"/>
                        <a:sym typeface="Average"/>
                      </a:endParaRPr>
                    </a:p>
                  </a:txBody>
                  <a:tcPr marT="91425" marB="91425" marR="91425" marL="91425"/>
                </a:tc>
              </a:tr>
              <a:tr h="381000">
                <a:tc>
                  <a:txBody>
                    <a:bodyPr/>
                    <a:lstStyle/>
                    <a:p>
                      <a:pPr indent="0" lvl="0" marL="0" rtl="0" algn="l">
                        <a:spcBef>
                          <a:spcPts val="0"/>
                        </a:spcBef>
                        <a:spcAft>
                          <a:spcPts val="0"/>
                        </a:spcAft>
                        <a:buNone/>
                      </a:pPr>
                      <a:r>
                        <a:rPr lang="en" sz="1200">
                          <a:solidFill>
                            <a:schemeClr val="dk1"/>
                          </a:solidFill>
                          <a:latin typeface="Average"/>
                          <a:ea typeface="Average"/>
                          <a:cs typeface="Average"/>
                          <a:sym typeface="Average"/>
                        </a:rPr>
                        <a:t>R1</a:t>
                      </a:r>
                      <a:endParaRPr sz="1200">
                        <a:solidFill>
                          <a:schemeClr val="dk1"/>
                        </a:solidFill>
                        <a:latin typeface="Average"/>
                        <a:ea typeface="Average"/>
                        <a:cs typeface="Average"/>
                        <a:sym typeface="Average"/>
                      </a:endParaRPr>
                    </a:p>
                  </a:txBody>
                  <a:tcPr marT="91425" marB="91425" marR="91425" marL="91425"/>
                </a:tc>
                <a:tc>
                  <a:txBody>
                    <a:bodyPr/>
                    <a:lstStyle/>
                    <a:p>
                      <a:pPr indent="0" lvl="0" marL="0" rtl="0" algn="l">
                        <a:spcBef>
                          <a:spcPts val="0"/>
                        </a:spcBef>
                        <a:spcAft>
                          <a:spcPts val="0"/>
                        </a:spcAft>
                        <a:buNone/>
                      </a:pPr>
                      <a:r>
                        <a:rPr b="1" lang="en" sz="1200">
                          <a:solidFill>
                            <a:schemeClr val="dk1"/>
                          </a:solidFill>
                          <a:latin typeface="Average"/>
                          <a:ea typeface="Average"/>
                          <a:cs typeface="Average"/>
                          <a:sym typeface="Average"/>
                        </a:rPr>
                        <a:t>Complexity of AI Integration</a:t>
                      </a:r>
                      <a:r>
                        <a:rPr lang="en" sz="1200">
                          <a:solidFill>
                            <a:schemeClr val="dk1"/>
                          </a:solidFill>
                          <a:latin typeface="Average"/>
                          <a:ea typeface="Average"/>
                          <a:cs typeface="Average"/>
                          <a:sym typeface="Average"/>
                        </a:rPr>
                        <a:t>: </a:t>
                      </a:r>
                      <a:endParaRPr sz="1200">
                        <a:solidFill>
                          <a:schemeClr val="dk1"/>
                        </a:solidFill>
                        <a:latin typeface="Average"/>
                        <a:ea typeface="Average"/>
                        <a:cs typeface="Average"/>
                        <a:sym typeface="Average"/>
                      </a:endParaRPr>
                    </a:p>
                  </a:txBody>
                  <a:tcPr marT="91425" marB="91425" marR="91425" marL="91425"/>
                </a:tc>
                <a:tc>
                  <a:txBody>
                    <a:bodyPr/>
                    <a:lstStyle/>
                    <a:p>
                      <a:pPr indent="0" lvl="0" marL="0" rtl="0" algn="l">
                        <a:spcBef>
                          <a:spcPts val="0"/>
                        </a:spcBef>
                        <a:spcAft>
                          <a:spcPts val="0"/>
                        </a:spcAft>
                        <a:buNone/>
                      </a:pPr>
                      <a:r>
                        <a:rPr lang="en" sz="1200">
                          <a:solidFill>
                            <a:schemeClr val="dk1"/>
                          </a:solidFill>
                          <a:latin typeface="Average"/>
                          <a:ea typeface="Average"/>
                          <a:cs typeface="Average"/>
                          <a:sym typeface="Average"/>
                        </a:rPr>
                        <a:t>High</a:t>
                      </a:r>
                      <a:endParaRPr sz="1200">
                        <a:solidFill>
                          <a:schemeClr val="dk1"/>
                        </a:solidFill>
                        <a:latin typeface="Average"/>
                        <a:ea typeface="Average"/>
                        <a:cs typeface="Average"/>
                        <a:sym typeface="Average"/>
                      </a:endParaRPr>
                    </a:p>
                  </a:txBody>
                  <a:tcPr marT="91425" marB="91425" marR="91425" marL="91425"/>
                </a:tc>
                <a:tc>
                  <a:txBody>
                    <a:bodyPr/>
                    <a:lstStyle/>
                    <a:p>
                      <a:pPr indent="0" lvl="0" marL="0" rtl="0" algn="l">
                        <a:spcBef>
                          <a:spcPts val="0"/>
                        </a:spcBef>
                        <a:spcAft>
                          <a:spcPts val="0"/>
                        </a:spcAft>
                        <a:buNone/>
                      </a:pPr>
                      <a:r>
                        <a:rPr lang="en" sz="1200">
                          <a:solidFill>
                            <a:schemeClr val="dk1"/>
                          </a:solidFill>
                          <a:latin typeface="Average"/>
                          <a:ea typeface="Average"/>
                          <a:cs typeface="Average"/>
                          <a:sym typeface="Average"/>
                        </a:rPr>
                        <a:t>Medium</a:t>
                      </a:r>
                      <a:endParaRPr sz="1200">
                        <a:solidFill>
                          <a:schemeClr val="dk1"/>
                        </a:solidFill>
                        <a:latin typeface="Average"/>
                        <a:ea typeface="Average"/>
                        <a:cs typeface="Average"/>
                        <a:sym typeface="Average"/>
                      </a:endParaRPr>
                    </a:p>
                  </a:txBody>
                  <a:tcPr marT="91425" marB="91425" marR="91425" marL="91425"/>
                </a:tc>
                <a:tc>
                  <a:txBody>
                    <a:bodyPr/>
                    <a:lstStyle/>
                    <a:p>
                      <a:pPr indent="0" lvl="0" marL="0" rtl="0" algn="l">
                        <a:spcBef>
                          <a:spcPts val="0"/>
                        </a:spcBef>
                        <a:spcAft>
                          <a:spcPts val="0"/>
                        </a:spcAft>
                        <a:buNone/>
                      </a:pPr>
                      <a:r>
                        <a:rPr lang="en" sz="1200">
                          <a:solidFill>
                            <a:schemeClr val="dk1"/>
                          </a:solidFill>
                          <a:latin typeface="Average"/>
                          <a:ea typeface="Average"/>
                          <a:cs typeface="Average"/>
                          <a:sym typeface="Average"/>
                        </a:rPr>
                        <a:t>Conduct a pilot phase before full-scale deployment. </a:t>
                      </a:r>
                      <a:endParaRPr sz="1200">
                        <a:solidFill>
                          <a:schemeClr val="dk1"/>
                        </a:solidFill>
                        <a:latin typeface="Average"/>
                        <a:ea typeface="Average"/>
                        <a:cs typeface="Average"/>
                        <a:sym typeface="Average"/>
                      </a:endParaRPr>
                    </a:p>
                  </a:txBody>
                  <a:tcPr marT="91425" marB="91425" marR="91425" marL="91425"/>
                </a:tc>
              </a:tr>
              <a:tr h="381000">
                <a:tc>
                  <a:txBody>
                    <a:bodyPr/>
                    <a:lstStyle/>
                    <a:p>
                      <a:pPr indent="0" lvl="0" marL="0" rtl="0" algn="l">
                        <a:spcBef>
                          <a:spcPts val="0"/>
                        </a:spcBef>
                        <a:spcAft>
                          <a:spcPts val="0"/>
                        </a:spcAft>
                        <a:buNone/>
                      </a:pPr>
                      <a:r>
                        <a:rPr lang="en" sz="1200">
                          <a:solidFill>
                            <a:schemeClr val="dk1"/>
                          </a:solidFill>
                          <a:latin typeface="Average"/>
                          <a:ea typeface="Average"/>
                          <a:cs typeface="Average"/>
                          <a:sym typeface="Average"/>
                        </a:rPr>
                        <a:t>R2</a:t>
                      </a:r>
                      <a:endParaRPr sz="1200">
                        <a:solidFill>
                          <a:schemeClr val="dk1"/>
                        </a:solidFill>
                        <a:latin typeface="Average"/>
                        <a:ea typeface="Average"/>
                        <a:cs typeface="Average"/>
                        <a:sym typeface="Average"/>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sz="1200">
                          <a:solidFill>
                            <a:schemeClr val="dk1"/>
                          </a:solidFill>
                          <a:latin typeface="Average"/>
                          <a:ea typeface="Average"/>
                          <a:cs typeface="Average"/>
                          <a:sym typeface="Average"/>
                        </a:rPr>
                        <a:t>Data Security and Privacy Concerns</a:t>
                      </a:r>
                      <a:r>
                        <a:rPr lang="en" sz="1200">
                          <a:solidFill>
                            <a:schemeClr val="dk1"/>
                          </a:solidFill>
                          <a:latin typeface="Average"/>
                          <a:ea typeface="Average"/>
                          <a:cs typeface="Average"/>
                          <a:sym typeface="Average"/>
                        </a:rPr>
                        <a:t>: </a:t>
                      </a:r>
                      <a:endParaRPr sz="1200">
                        <a:solidFill>
                          <a:schemeClr val="dk1"/>
                        </a:solidFill>
                        <a:latin typeface="Average"/>
                        <a:ea typeface="Average"/>
                        <a:cs typeface="Average"/>
                        <a:sym typeface="Average"/>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verage"/>
                          <a:ea typeface="Average"/>
                          <a:cs typeface="Average"/>
                          <a:sym typeface="Average"/>
                        </a:rPr>
                        <a:t>High</a:t>
                      </a:r>
                      <a:endParaRPr sz="1200">
                        <a:solidFill>
                          <a:schemeClr val="dk1"/>
                        </a:solidFill>
                        <a:latin typeface="Average"/>
                        <a:ea typeface="Average"/>
                        <a:cs typeface="Average"/>
                        <a:sym typeface="Average"/>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verage"/>
                          <a:ea typeface="Average"/>
                          <a:cs typeface="Average"/>
                          <a:sym typeface="Average"/>
                        </a:rPr>
                        <a:t>Medium</a:t>
                      </a:r>
                      <a:endParaRPr sz="1200">
                        <a:solidFill>
                          <a:schemeClr val="dk1"/>
                        </a:solidFill>
                        <a:latin typeface="Average"/>
                        <a:ea typeface="Average"/>
                        <a:cs typeface="Average"/>
                        <a:sym typeface="Average"/>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verage"/>
                          <a:ea typeface="Average"/>
                          <a:cs typeface="Average"/>
                          <a:sym typeface="Average"/>
                        </a:rPr>
                        <a:t>Adhere to SOTI’s data privacy policies </a:t>
                      </a:r>
                      <a:endParaRPr sz="1200">
                        <a:solidFill>
                          <a:schemeClr val="dk1"/>
                        </a:solidFill>
                        <a:latin typeface="Average"/>
                        <a:ea typeface="Average"/>
                        <a:cs typeface="Average"/>
                        <a:sym typeface="Average"/>
                      </a:endParaRPr>
                    </a:p>
                  </a:txBody>
                  <a:tcPr marT="91425" marB="91425" marR="91425" marL="91425">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1200">
                          <a:solidFill>
                            <a:schemeClr val="dk1"/>
                          </a:solidFill>
                          <a:latin typeface="Average"/>
                          <a:ea typeface="Average"/>
                          <a:cs typeface="Average"/>
                          <a:sym typeface="Average"/>
                        </a:rPr>
                        <a:t>R3</a:t>
                      </a:r>
                      <a:endParaRPr sz="1200">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sz="1200">
                          <a:solidFill>
                            <a:schemeClr val="dk1"/>
                          </a:solidFill>
                          <a:latin typeface="Average"/>
                          <a:ea typeface="Average"/>
                          <a:cs typeface="Average"/>
                          <a:sym typeface="Average"/>
                        </a:rPr>
                        <a:t>Initial Cost and Resource Allocation for AI</a:t>
                      </a:r>
                      <a:endParaRPr b="1" sz="1200">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verage"/>
                          <a:ea typeface="Average"/>
                          <a:cs typeface="Average"/>
                          <a:sym typeface="Average"/>
                        </a:rPr>
                        <a:t>High</a:t>
                      </a:r>
                      <a:endParaRPr sz="1200">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verage"/>
                          <a:ea typeface="Average"/>
                          <a:cs typeface="Average"/>
                          <a:sym typeface="Average"/>
                        </a:rPr>
                        <a:t>Medium</a:t>
                      </a:r>
                      <a:endParaRPr sz="1200">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verage"/>
                          <a:ea typeface="Average"/>
                          <a:cs typeface="Average"/>
                          <a:sym typeface="Average"/>
                        </a:rPr>
                        <a:t>Create a phased implementation plan</a:t>
                      </a:r>
                      <a:endParaRPr sz="1200">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1200">
                          <a:solidFill>
                            <a:schemeClr val="dk1"/>
                          </a:solidFill>
                          <a:latin typeface="Average"/>
                          <a:ea typeface="Average"/>
                          <a:cs typeface="Average"/>
                          <a:sym typeface="Average"/>
                        </a:rPr>
                        <a:t>R4</a:t>
                      </a:r>
                      <a:endParaRPr sz="1200">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sz="1200">
                          <a:solidFill>
                            <a:schemeClr val="dk1"/>
                          </a:solidFill>
                          <a:latin typeface="Average"/>
                          <a:ea typeface="Average"/>
                          <a:cs typeface="Average"/>
                          <a:sym typeface="Average"/>
                        </a:rPr>
                        <a:t>User Adoption and Resistance</a:t>
                      </a:r>
                      <a:endParaRPr b="1" sz="1200">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verage"/>
                          <a:ea typeface="Average"/>
                          <a:cs typeface="Average"/>
                          <a:sym typeface="Average"/>
                        </a:rPr>
                        <a:t>Medium</a:t>
                      </a:r>
                      <a:endParaRPr sz="1200">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verage"/>
                          <a:ea typeface="Average"/>
                          <a:cs typeface="Average"/>
                          <a:sym typeface="Average"/>
                        </a:rPr>
                        <a:t>Medium</a:t>
                      </a:r>
                      <a:endParaRPr sz="1200">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verage"/>
                          <a:ea typeface="Average"/>
                          <a:cs typeface="Average"/>
                          <a:sym typeface="Average"/>
                        </a:rPr>
                        <a:t>Develop comprehensive training programs and engage in change management practices</a:t>
                      </a:r>
                      <a:endParaRPr sz="1200">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81000">
                <a:tc>
                  <a:txBody>
                    <a:bodyPr/>
                    <a:lstStyle/>
                    <a:p>
                      <a:pPr indent="0" lvl="0" marL="0" rtl="0" algn="l">
                        <a:spcBef>
                          <a:spcPts val="0"/>
                        </a:spcBef>
                        <a:spcAft>
                          <a:spcPts val="0"/>
                        </a:spcAft>
                        <a:buNone/>
                      </a:pPr>
                      <a:r>
                        <a:rPr lang="en" sz="1200">
                          <a:solidFill>
                            <a:schemeClr val="dk1"/>
                          </a:solidFill>
                          <a:latin typeface="Average"/>
                          <a:ea typeface="Average"/>
                          <a:cs typeface="Average"/>
                          <a:sym typeface="Average"/>
                        </a:rPr>
                        <a:t>R5</a:t>
                      </a:r>
                      <a:endParaRPr sz="1200">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sz="1200">
                          <a:solidFill>
                            <a:schemeClr val="dk1"/>
                          </a:solidFill>
                          <a:latin typeface="Average"/>
                          <a:ea typeface="Average"/>
                          <a:cs typeface="Average"/>
                          <a:sym typeface="Average"/>
                        </a:rPr>
                        <a:t>Technical Limitations of the Virtual Sales Platform</a:t>
                      </a:r>
                      <a:endParaRPr b="1" sz="1200">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verage"/>
                          <a:ea typeface="Average"/>
                          <a:cs typeface="Average"/>
                          <a:sym typeface="Average"/>
                        </a:rPr>
                        <a:t>Medium</a:t>
                      </a:r>
                      <a:endParaRPr sz="1200">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verage"/>
                          <a:ea typeface="Average"/>
                          <a:cs typeface="Average"/>
                          <a:sym typeface="Average"/>
                        </a:rPr>
                        <a:t>Low</a:t>
                      </a:r>
                      <a:endParaRPr sz="1200">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Average"/>
                          <a:ea typeface="Average"/>
                          <a:cs typeface="Average"/>
                          <a:sym typeface="Average"/>
                        </a:rPr>
                        <a:t>Conduct usability testing and gather feedback from pilot users </a:t>
                      </a:r>
                      <a:endParaRPr sz="1200">
                        <a:solidFill>
                          <a:schemeClr val="dk1"/>
                        </a:solidFill>
                        <a:latin typeface="Average"/>
                        <a:ea typeface="Average"/>
                        <a:cs typeface="Average"/>
                        <a:sym typeface="Average"/>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6"/>
          <p:cNvSpPr/>
          <p:nvPr/>
        </p:nvSpPr>
        <p:spPr>
          <a:xfrm>
            <a:off x="0" y="0"/>
            <a:ext cx="941832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341" name="Google Shape;341;p36"/>
          <p:cNvSpPr/>
          <p:nvPr/>
        </p:nvSpPr>
        <p:spPr>
          <a:xfrm>
            <a:off x="7060258" y="3306663"/>
            <a:ext cx="2828053" cy="2833300"/>
          </a:xfrm>
          <a:custGeom>
            <a:rect b="b" l="l" r="r" t="t"/>
            <a:pathLst>
              <a:path extrusionOk="0" h="5666599" w="5656105">
                <a:moveTo>
                  <a:pt x="0" y="0"/>
                </a:moveTo>
                <a:lnTo>
                  <a:pt x="5656104" y="0"/>
                </a:lnTo>
                <a:lnTo>
                  <a:pt x="5656104" y="5666598"/>
                </a:lnTo>
                <a:lnTo>
                  <a:pt x="0" y="5666598"/>
                </a:lnTo>
                <a:lnTo>
                  <a:pt x="0" y="0"/>
                </a:lnTo>
                <a:close/>
              </a:path>
            </a:pathLst>
          </a:custGeom>
          <a:blipFill rotWithShape="1">
            <a:blip r:embed="rId4">
              <a:alphaModFix amt="58000"/>
            </a:blip>
            <a:stretch>
              <a:fillRect b="0" l="0" r="0" t="0"/>
            </a:stretch>
          </a:blipFill>
          <a:ln>
            <a:noFill/>
          </a:ln>
        </p:spPr>
      </p:sp>
      <p:sp>
        <p:nvSpPr>
          <p:cNvPr id="342" name="Google Shape;342;p36"/>
          <p:cNvSpPr txBox="1"/>
          <p:nvPr/>
        </p:nvSpPr>
        <p:spPr>
          <a:xfrm>
            <a:off x="4234476" y="576150"/>
            <a:ext cx="2300100" cy="650100"/>
          </a:xfrm>
          <a:prstGeom prst="rect">
            <a:avLst/>
          </a:prstGeom>
          <a:noFill/>
          <a:ln>
            <a:noFill/>
          </a:ln>
        </p:spPr>
        <p:txBody>
          <a:bodyPr anchorCtr="0" anchor="t" bIns="0" lIns="0" spcFirstLastPara="1" rIns="0" wrap="square" tIns="0">
            <a:spAutoFit/>
          </a:bodyPr>
          <a:lstStyle/>
          <a:p>
            <a:pPr indent="0" lvl="0" marL="0" marR="0" rtl="0" algn="l">
              <a:lnSpc>
                <a:spcPct val="142000"/>
              </a:lnSpc>
              <a:spcBef>
                <a:spcPts val="0"/>
              </a:spcBef>
              <a:spcAft>
                <a:spcPts val="0"/>
              </a:spcAft>
              <a:buNone/>
            </a:pPr>
            <a:r>
              <a:rPr lang="en" sz="1100">
                <a:solidFill>
                  <a:srgbClr val="FFFFFF"/>
                </a:solidFill>
                <a:latin typeface="Average"/>
                <a:ea typeface="Average"/>
                <a:cs typeface="Average"/>
                <a:sym typeface="Average"/>
              </a:rPr>
              <a:t>A weighted evaluation matrix which compares success </a:t>
            </a:r>
            <a:r>
              <a:rPr lang="en" sz="1100">
                <a:solidFill>
                  <a:srgbClr val="FFFFFF"/>
                </a:solidFill>
                <a:latin typeface="Average"/>
                <a:ea typeface="Average"/>
                <a:cs typeface="Average"/>
                <a:sym typeface="Average"/>
              </a:rPr>
              <a:t>across</a:t>
            </a:r>
            <a:r>
              <a:rPr lang="en" sz="1100">
                <a:solidFill>
                  <a:srgbClr val="FFFFFF"/>
                </a:solidFill>
                <a:latin typeface="Average"/>
                <a:ea typeface="Average"/>
                <a:cs typeface="Average"/>
                <a:sym typeface="Average"/>
              </a:rPr>
              <a:t> various domains </a:t>
            </a:r>
            <a:endParaRPr sz="700">
              <a:latin typeface="Average"/>
              <a:ea typeface="Average"/>
              <a:cs typeface="Average"/>
              <a:sym typeface="Average"/>
            </a:endParaRPr>
          </a:p>
        </p:txBody>
      </p:sp>
      <p:sp>
        <p:nvSpPr>
          <p:cNvPr id="343" name="Google Shape;343;p36"/>
          <p:cNvSpPr txBox="1"/>
          <p:nvPr/>
        </p:nvSpPr>
        <p:spPr>
          <a:xfrm>
            <a:off x="1323200" y="430350"/>
            <a:ext cx="2875500" cy="8619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 sz="2800">
                <a:solidFill>
                  <a:schemeClr val="dk1"/>
                </a:solidFill>
                <a:latin typeface="Oswald"/>
                <a:ea typeface="Oswald"/>
                <a:cs typeface="Oswald"/>
                <a:sym typeface="Oswald"/>
              </a:rPr>
              <a:t>Weighted Evaluation Matrix</a:t>
            </a:r>
            <a:endParaRPr sz="100">
              <a:solidFill>
                <a:schemeClr val="dk1"/>
              </a:solidFill>
              <a:latin typeface="Oswald"/>
              <a:ea typeface="Oswald"/>
              <a:cs typeface="Oswald"/>
              <a:sym typeface="Oswald"/>
            </a:endParaRPr>
          </a:p>
        </p:txBody>
      </p:sp>
      <p:pic>
        <p:nvPicPr>
          <p:cNvPr id="344" name="Google Shape;344;p36"/>
          <p:cNvPicPr preferRelativeResize="0"/>
          <p:nvPr/>
        </p:nvPicPr>
        <p:blipFill>
          <a:blip r:embed="rId5">
            <a:alphaModFix/>
          </a:blip>
          <a:stretch>
            <a:fillRect/>
          </a:stretch>
        </p:blipFill>
        <p:spPr>
          <a:xfrm>
            <a:off x="634638" y="1879250"/>
            <a:ext cx="8077349" cy="29998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37"/>
          <p:cNvSpPr/>
          <p:nvPr/>
        </p:nvSpPr>
        <p:spPr>
          <a:xfrm>
            <a:off x="0" y="0"/>
            <a:ext cx="955548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350" name="Google Shape;350;p37"/>
          <p:cNvSpPr/>
          <p:nvPr/>
        </p:nvSpPr>
        <p:spPr>
          <a:xfrm>
            <a:off x="-3076088" y="1393656"/>
            <a:ext cx="6933929" cy="6933929"/>
          </a:xfrm>
          <a:custGeom>
            <a:rect b="b" l="l" r="r" t="t"/>
            <a:pathLst>
              <a:path extrusionOk="0" h="13867858" w="13867858">
                <a:moveTo>
                  <a:pt x="0" y="0"/>
                </a:moveTo>
                <a:lnTo>
                  <a:pt x="13867858" y="0"/>
                </a:lnTo>
                <a:lnTo>
                  <a:pt x="13867858" y="13867857"/>
                </a:lnTo>
                <a:lnTo>
                  <a:pt x="0" y="13867857"/>
                </a:lnTo>
                <a:lnTo>
                  <a:pt x="0" y="0"/>
                </a:lnTo>
                <a:close/>
              </a:path>
            </a:pathLst>
          </a:custGeom>
          <a:blipFill rotWithShape="1">
            <a:blip r:embed="rId4">
              <a:alphaModFix amt="80000"/>
            </a:blip>
            <a:stretch>
              <a:fillRect b="0" l="0" r="0" t="0"/>
            </a:stretch>
          </a:blipFill>
          <a:ln>
            <a:noFill/>
          </a:ln>
        </p:spPr>
      </p:sp>
      <p:sp>
        <p:nvSpPr>
          <p:cNvPr id="351" name="Google Shape;351;p37"/>
          <p:cNvSpPr/>
          <p:nvPr/>
        </p:nvSpPr>
        <p:spPr>
          <a:xfrm>
            <a:off x="616725" y="1611066"/>
            <a:ext cx="2533413" cy="3102790"/>
          </a:xfrm>
          <a:custGeom>
            <a:rect b="b" l="l" r="r" t="t"/>
            <a:pathLst>
              <a:path extrusionOk="0" h="1016475" w="829947">
                <a:moveTo>
                  <a:pt x="705487" y="1016475"/>
                </a:moveTo>
                <a:lnTo>
                  <a:pt x="124460" y="1016475"/>
                </a:lnTo>
                <a:cubicBezTo>
                  <a:pt x="55880" y="1016475"/>
                  <a:pt x="0" y="960595"/>
                  <a:pt x="0" y="892015"/>
                </a:cubicBezTo>
                <a:lnTo>
                  <a:pt x="0" y="124460"/>
                </a:lnTo>
                <a:cubicBezTo>
                  <a:pt x="0" y="55880"/>
                  <a:pt x="55880" y="0"/>
                  <a:pt x="124460" y="0"/>
                </a:cubicBezTo>
                <a:lnTo>
                  <a:pt x="705487" y="0"/>
                </a:lnTo>
                <a:cubicBezTo>
                  <a:pt x="774067" y="0"/>
                  <a:pt x="829947" y="55880"/>
                  <a:pt x="829947" y="124460"/>
                </a:cubicBezTo>
                <a:lnTo>
                  <a:pt x="829947" y="892015"/>
                </a:lnTo>
                <a:cubicBezTo>
                  <a:pt x="829947" y="960595"/>
                  <a:pt x="774067" y="1016475"/>
                  <a:pt x="705487" y="1016475"/>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52" name="Google Shape;352;p37"/>
          <p:cNvSpPr/>
          <p:nvPr/>
        </p:nvSpPr>
        <p:spPr>
          <a:xfrm>
            <a:off x="1567222" y="1839968"/>
            <a:ext cx="632301" cy="632301"/>
          </a:xfrm>
          <a:custGeom>
            <a:rect b="b" l="l" r="r" t="t"/>
            <a:pathLst>
              <a:path extrusionOk="0" h="1264602" w="1264602">
                <a:moveTo>
                  <a:pt x="0" y="0"/>
                </a:moveTo>
                <a:lnTo>
                  <a:pt x="1264603" y="0"/>
                </a:lnTo>
                <a:lnTo>
                  <a:pt x="1264603" y="1264603"/>
                </a:lnTo>
                <a:lnTo>
                  <a:pt x="0" y="1264603"/>
                </a:lnTo>
                <a:lnTo>
                  <a:pt x="0" y="0"/>
                </a:lnTo>
                <a:close/>
              </a:path>
            </a:pathLst>
          </a:custGeom>
          <a:blipFill rotWithShape="1">
            <a:blip r:embed="rId5">
              <a:alphaModFix/>
            </a:blip>
            <a:stretch>
              <a:fillRect b="0" l="0" r="0" t="0"/>
            </a:stretch>
          </a:blipFill>
          <a:ln>
            <a:noFill/>
          </a:ln>
        </p:spPr>
      </p:sp>
      <p:sp>
        <p:nvSpPr>
          <p:cNvPr id="353" name="Google Shape;353;p37"/>
          <p:cNvSpPr/>
          <p:nvPr/>
        </p:nvSpPr>
        <p:spPr>
          <a:xfrm>
            <a:off x="3407677" y="1611066"/>
            <a:ext cx="2533413" cy="3102790"/>
          </a:xfrm>
          <a:custGeom>
            <a:rect b="b" l="l" r="r" t="t"/>
            <a:pathLst>
              <a:path extrusionOk="0" h="1016475" w="829947">
                <a:moveTo>
                  <a:pt x="705487" y="1016475"/>
                </a:moveTo>
                <a:lnTo>
                  <a:pt x="124460" y="1016475"/>
                </a:lnTo>
                <a:cubicBezTo>
                  <a:pt x="55880" y="1016475"/>
                  <a:pt x="0" y="960595"/>
                  <a:pt x="0" y="892015"/>
                </a:cubicBezTo>
                <a:lnTo>
                  <a:pt x="0" y="124460"/>
                </a:lnTo>
                <a:cubicBezTo>
                  <a:pt x="0" y="55880"/>
                  <a:pt x="55880" y="0"/>
                  <a:pt x="124460" y="0"/>
                </a:cubicBezTo>
                <a:lnTo>
                  <a:pt x="705487" y="0"/>
                </a:lnTo>
                <a:cubicBezTo>
                  <a:pt x="774067" y="0"/>
                  <a:pt x="829947" y="55880"/>
                  <a:pt x="829947" y="124460"/>
                </a:cubicBezTo>
                <a:lnTo>
                  <a:pt x="829947" y="892015"/>
                </a:lnTo>
                <a:cubicBezTo>
                  <a:pt x="829947" y="960595"/>
                  <a:pt x="774067" y="1016475"/>
                  <a:pt x="705487" y="1016475"/>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54" name="Google Shape;354;p37"/>
          <p:cNvSpPr/>
          <p:nvPr/>
        </p:nvSpPr>
        <p:spPr>
          <a:xfrm>
            <a:off x="6950049" y="-1816153"/>
            <a:ext cx="4387904" cy="4387904"/>
          </a:xfrm>
          <a:custGeom>
            <a:rect b="b" l="l" r="r" t="t"/>
            <a:pathLst>
              <a:path extrusionOk="0" h="8775807" w="8775807">
                <a:moveTo>
                  <a:pt x="0" y="0"/>
                </a:moveTo>
                <a:lnTo>
                  <a:pt x="8775806" y="0"/>
                </a:lnTo>
                <a:lnTo>
                  <a:pt x="8775806" y="8775807"/>
                </a:lnTo>
                <a:lnTo>
                  <a:pt x="0" y="8775807"/>
                </a:lnTo>
                <a:lnTo>
                  <a:pt x="0" y="0"/>
                </a:lnTo>
                <a:close/>
              </a:path>
            </a:pathLst>
          </a:custGeom>
          <a:blipFill rotWithShape="1">
            <a:blip r:embed="rId4">
              <a:alphaModFix amt="80000"/>
            </a:blip>
            <a:stretch>
              <a:fillRect b="0" l="0" r="0" t="0"/>
            </a:stretch>
          </a:blipFill>
          <a:ln>
            <a:noFill/>
          </a:ln>
        </p:spPr>
      </p:sp>
      <p:sp>
        <p:nvSpPr>
          <p:cNvPr id="355" name="Google Shape;355;p37"/>
          <p:cNvSpPr/>
          <p:nvPr/>
        </p:nvSpPr>
        <p:spPr>
          <a:xfrm>
            <a:off x="6198630" y="1611066"/>
            <a:ext cx="2533413" cy="3102790"/>
          </a:xfrm>
          <a:custGeom>
            <a:rect b="b" l="l" r="r" t="t"/>
            <a:pathLst>
              <a:path extrusionOk="0" h="1016475" w="829947">
                <a:moveTo>
                  <a:pt x="705487" y="1016475"/>
                </a:moveTo>
                <a:lnTo>
                  <a:pt x="124460" y="1016475"/>
                </a:lnTo>
                <a:cubicBezTo>
                  <a:pt x="55880" y="1016475"/>
                  <a:pt x="0" y="960595"/>
                  <a:pt x="0" y="892015"/>
                </a:cubicBezTo>
                <a:lnTo>
                  <a:pt x="0" y="124460"/>
                </a:lnTo>
                <a:cubicBezTo>
                  <a:pt x="0" y="55880"/>
                  <a:pt x="55880" y="0"/>
                  <a:pt x="124460" y="0"/>
                </a:cubicBezTo>
                <a:lnTo>
                  <a:pt x="705487" y="0"/>
                </a:lnTo>
                <a:cubicBezTo>
                  <a:pt x="774067" y="0"/>
                  <a:pt x="829947" y="55880"/>
                  <a:pt x="829947" y="124460"/>
                </a:cubicBezTo>
                <a:lnTo>
                  <a:pt x="829947" y="892015"/>
                </a:lnTo>
                <a:cubicBezTo>
                  <a:pt x="829947" y="960595"/>
                  <a:pt x="774067" y="1016475"/>
                  <a:pt x="705487" y="1016475"/>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56" name="Google Shape;356;p37"/>
          <p:cNvSpPr/>
          <p:nvPr/>
        </p:nvSpPr>
        <p:spPr>
          <a:xfrm>
            <a:off x="4392987" y="1839972"/>
            <a:ext cx="632301" cy="632301"/>
          </a:xfrm>
          <a:custGeom>
            <a:rect b="b" l="l" r="r" t="t"/>
            <a:pathLst>
              <a:path extrusionOk="0" h="1264602" w="1264602">
                <a:moveTo>
                  <a:pt x="0" y="0"/>
                </a:moveTo>
                <a:lnTo>
                  <a:pt x="1264602" y="0"/>
                </a:lnTo>
                <a:lnTo>
                  <a:pt x="1264602" y="1264603"/>
                </a:lnTo>
                <a:lnTo>
                  <a:pt x="0" y="1264603"/>
                </a:lnTo>
                <a:lnTo>
                  <a:pt x="0" y="0"/>
                </a:lnTo>
                <a:close/>
              </a:path>
            </a:pathLst>
          </a:custGeom>
          <a:blipFill rotWithShape="1">
            <a:blip r:embed="rId5">
              <a:alphaModFix/>
            </a:blip>
            <a:stretch>
              <a:fillRect b="0" l="0" r="0" t="0"/>
            </a:stretch>
          </a:blipFill>
          <a:ln>
            <a:noFill/>
          </a:ln>
        </p:spPr>
      </p:sp>
      <p:sp>
        <p:nvSpPr>
          <p:cNvPr id="357" name="Google Shape;357;p37"/>
          <p:cNvSpPr/>
          <p:nvPr/>
        </p:nvSpPr>
        <p:spPr>
          <a:xfrm>
            <a:off x="7149177" y="1839968"/>
            <a:ext cx="632301" cy="632301"/>
          </a:xfrm>
          <a:custGeom>
            <a:rect b="b" l="l" r="r" t="t"/>
            <a:pathLst>
              <a:path extrusionOk="0" h="1264602" w="1264602">
                <a:moveTo>
                  <a:pt x="0" y="0"/>
                </a:moveTo>
                <a:lnTo>
                  <a:pt x="1264603" y="0"/>
                </a:lnTo>
                <a:lnTo>
                  <a:pt x="1264603" y="1264603"/>
                </a:lnTo>
                <a:lnTo>
                  <a:pt x="0" y="1264603"/>
                </a:lnTo>
                <a:lnTo>
                  <a:pt x="0" y="0"/>
                </a:lnTo>
                <a:close/>
              </a:path>
            </a:pathLst>
          </a:custGeom>
          <a:blipFill rotWithShape="1">
            <a:blip r:embed="rId5">
              <a:alphaModFix/>
            </a:blip>
            <a:stretch>
              <a:fillRect b="0" l="0" r="0" t="0"/>
            </a:stretch>
          </a:blipFill>
          <a:ln>
            <a:noFill/>
          </a:ln>
        </p:spPr>
      </p:sp>
      <p:sp>
        <p:nvSpPr>
          <p:cNvPr id="358" name="Google Shape;358;p37"/>
          <p:cNvSpPr txBox="1"/>
          <p:nvPr/>
        </p:nvSpPr>
        <p:spPr>
          <a:xfrm>
            <a:off x="769208" y="2727006"/>
            <a:ext cx="2228400" cy="3231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lang="en" sz="2100">
                <a:solidFill>
                  <a:srgbClr val="FFBD59"/>
                </a:solidFill>
                <a:latin typeface="Oswald"/>
                <a:ea typeface="Oswald"/>
                <a:cs typeface="Oswald"/>
                <a:sym typeface="Oswald"/>
              </a:rPr>
              <a:t>Reason 1</a:t>
            </a:r>
            <a:endParaRPr sz="700">
              <a:latin typeface="Oswald"/>
              <a:ea typeface="Oswald"/>
              <a:cs typeface="Oswald"/>
              <a:sym typeface="Oswald"/>
            </a:endParaRPr>
          </a:p>
        </p:txBody>
      </p:sp>
      <p:sp>
        <p:nvSpPr>
          <p:cNvPr id="359" name="Google Shape;359;p37"/>
          <p:cNvSpPr txBox="1"/>
          <p:nvPr/>
        </p:nvSpPr>
        <p:spPr>
          <a:xfrm>
            <a:off x="968493" y="3304819"/>
            <a:ext cx="1829700" cy="702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lang="en" sz="1200">
                <a:solidFill>
                  <a:srgbClr val="FFFFFF"/>
                </a:solidFill>
                <a:latin typeface="Average"/>
                <a:ea typeface="Average"/>
                <a:cs typeface="Average"/>
                <a:sym typeface="Average"/>
              </a:rPr>
              <a:t>Provides better results with lead generation and lead conversion</a:t>
            </a:r>
            <a:endParaRPr sz="800">
              <a:latin typeface="Average"/>
              <a:ea typeface="Average"/>
              <a:cs typeface="Average"/>
              <a:sym typeface="Average"/>
            </a:endParaRPr>
          </a:p>
        </p:txBody>
      </p:sp>
      <p:sp>
        <p:nvSpPr>
          <p:cNvPr id="360" name="Google Shape;360;p37"/>
          <p:cNvSpPr txBox="1"/>
          <p:nvPr/>
        </p:nvSpPr>
        <p:spPr>
          <a:xfrm>
            <a:off x="3560198" y="2727006"/>
            <a:ext cx="2228400" cy="3231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lang="en" sz="2100">
                <a:solidFill>
                  <a:srgbClr val="FFBD59"/>
                </a:solidFill>
                <a:latin typeface="Oswald"/>
                <a:ea typeface="Oswald"/>
                <a:cs typeface="Oswald"/>
                <a:sym typeface="Oswald"/>
              </a:rPr>
              <a:t>Reason 2</a:t>
            </a:r>
            <a:endParaRPr sz="700">
              <a:latin typeface="Oswald"/>
              <a:ea typeface="Oswald"/>
              <a:cs typeface="Oswald"/>
              <a:sym typeface="Oswald"/>
            </a:endParaRPr>
          </a:p>
        </p:txBody>
      </p:sp>
      <p:sp>
        <p:nvSpPr>
          <p:cNvPr id="361" name="Google Shape;361;p37"/>
          <p:cNvSpPr txBox="1"/>
          <p:nvPr/>
        </p:nvSpPr>
        <p:spPr>
          <a:xfrm>
            <a:off x="3759533" y="3304819"/>
            <a:ext cx="1829700" cy="4434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lang="en" sz="1200">
                <a:solidFill>
                  <a:srgbClr val="FFFFFF"/>
                </a:solidFill>
                <a:latin typeface="Average"/>
                <a:ea typeface="Average"/>
                <a:cs typeface="Average"/>
                <a:sym typeface="Average"/>
              </a:rPr>
              <a:t>Better user experience and performance</a:t>
            </a:r>
            <a:endParaRPr sz="800">
              <a:latin typeface="Average"/>
              <a:ea typeface="Average"/>
              <a:cs typeface="Average"/>
              <a:sym typeface="Average"/>
            </a:endParaRPr>
          </a:p>
        </p:txBody>
      </p:sp>
      <p:sp>
        <p:nvSpPr>
          <p:cNvPr id="362" name="Google Shape;362;p37"/>
          <p:cNvSpPr txBox="1"/>
          <p:nvPr/>
        </p:nvSpPr>
        <p:spPr>
          <a:xfrm>
            <a:off x="6351187" y="2727006"/>
            <a:ext cx="2228400" cy="3231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lang="en" sz="2100">
                <a:solidFill>
                  <a:srgbClr val="FFBD59"/>
                </a:solidFill>
                <a:latin typeface="Oswald"/>
                <a:ea typeface="Oswald"/>
                <a:cs typeface="Oswald"/>
                <a:sym typeface="Oswald"/>
              </a:rPr>
              <a:t>Reason</a:t>
            </a:r>
            <a:r>
              <a:rPr b="1" i="0" lang="en" sz="2100" u="none" cap="none" strike="noStrike">
                <a:solidFill>
                  <a:srgbClr val="FFBD59"/>
                </a:solidFill>
                <a:latin typeface="Oswald"/>
                <a:ea typeface="Oswald"/>
                <a:cs typeface="Oswald"/>
                <a:sym typeface="Oswald"/>
              </a:rPr>
              <a:t> 3</a:t>
            </a:r>
            <a:endParaRPr sz="700">
              <a:latin typeface="Oswald"/>
              <a:ea typeface="Oswald"/>
              <a:cs typeface="Oswald"/>
              <a:sym typeface="Oswald"/>
            </a:endParaRPr>
          </a:p>
        </p:txBody>
      </p:sp>
      <p:sp>
        <p:nvSpPr>
          <p:cNvPr id="363" name="Google Shape;363;p37"/>
          <p:cNvSpPr txBox="1"/>
          <p:nvPr/>
        </p:nvSpPr>
        <p:spPr>
          <a:xfrm>
            <a:off x="6550573" y="3304819"/>
            <a:ext cx="1829700" cy="945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lang="en" sz="1200">
                <a:solidFill>
                  <a:srgbClr val="FFFFFF"/>
                </a:solidFill>
                <a:latin typeface="Average"/>
                <a:ea typeface="Average"/>
                <a:cs typeface="Average"/>
                <a:sym typeface="Average"/>
              </a:rPr>
              <a:t>Worth the increased development costs and implementation difficulty</a:t>
            </a:r>
            <a:endParaRPr sz="1200">
              <a:solidFill>
                <a:srgbClr val="FFFFFF"/>
              </a:solidFill>
              <a:latin typeface="Average"/>
              <a:ea typeface="Average"/>
              <a:cs typeface="Average"/>
              <a:sym typeface="Average"/>
            </a:endParaRPr>
          </a:p>
          <a:p>
            <a:pPr indent="0" lvl="0" marL="0" marR="0" rtl="0" algn="ctr">
              <a:lnSpc>
                <a:spcPct val="140000"/>
              </a:lnSpc>
              <a:spcBef>
                <a:spcPts val="0"/>
              </a:spcBef>
              <a:spcAft>
                <a:spcPts val="0"/>
              </a:spcAft>
              <a:buNone/>
            </a:pPr>
            <a:r>
              <a:t/>
            </a:r>
            <a:endParaRPr sz="1100">
              <a:solidFill>
                <a:srgbClr val="FFFFFF"/>
              </a:solidFill>
            </a:endParaRPr>
          </a:p>
        </p:txBody>
      </p:sp>
      <p:sp>
        <p:nvSpPr>
          <p:cNvPr id="364" name="Google Shape;364;p37"/>
          <p:cNvSpPr txBox="1"/>
          <p:nvPr/>
        </p:nvSpPr>
        <p:spPr>
          <a:xfrm>
            <a:off x="1497611" y="1874371"/>
            <a:ext cx="771600" cy="4311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 sz="2800" u="none" cap="none" strike="noStrike">
                <a:solidFill>
                  <a:srgbClr val="000000"/>
                </a:solidFill>
                <a:latin typeface="Oswald"/>
                <a:ea typeface="Oswald"/>
                <a:cs typeface="Oswald"/>
                <a:sym typeface="Oswald"/>
              </a:rPr>
              <a:t>1</a:t>
            </a:r>
            <a:endParaRPr sz="700">
              <a:latin typeface="Oswald"/>
              <a:ea typeface="Oswald"/>
              <a:cs typeface="Oswald"/>
              <a:sym typeface="Oswald"/>
            </a:endParaRPr>
          </a:p>
        </p:txBody>
      </p:sp>
      <p:sp>
        <p:nvSpPr>
          <p:cNvPr id="365" name="Google Shape;365;p37"/>
          <p:cNvSpPr txBox="1"/>
          <p:nvPr/>
        </p:nvSpPr>
        <p:spPr>
          <a:xfrm>
            <a:off x="4323375" y="1874374"/>
            <a:ext cx="771600" cy="4311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 sz="2800" u="none" cap="none" strike="noStrike">
                <a:solidFill>
                  <a:srgbClr val="000000"/>
                </a:solidFill>
                <a:latin typeface="Oswald"/>
                <a:ea typeface="Oswald"/>
                <a:cs typeface="Oswald"/>
                <a:sym typeface="Oswald"/>
              </a:rPr>
              <a:t>2</a:t>
            </a:r>
            <a:endParaRPr sz="700">
              <a:latin typeface="Oswald"/>
              <a:ea typeface="Oswald"/>
              <a:cs typeface="Oswald"/>
              <a:sym typeface="Oswald"/>
            </a:endParaRPr>
          </a:p>
        </p:txBody>
      </p:sp>
      <p:sp>
        <p:nvSpPr>
          <p:cNvPr id="366" name="Google Shape;366;p37"/>
          <p:cNvSpPr txBox="1"/>
          <p:nvPr/>
        </p:nvSpPr>
        <p:spPr>
          <a:xfrm>
            <a:off x="7079565" y="1874371"/>
            <a:ext cx="771600" cy="4311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 sz="2800" u="none" cap="none" strike="noStrike">
                <a:solidFill>
                  <a:srgbClr val="000000"/>
                </a:solidFill>
                <a:latin typeface="Oswald"/>
                <a:ea typeface="Oswald"/>
                <a:cs typeface="Oswald"/>
                <a:sym typeface="Oswald"/>
              </a:rPr>
              <a:t>3</a:t>
            </a:r>
            <a:endParaRPr sz="700">
              <a:latin typeface="Oswald"/>
              <a:ea typeface="Oswald"/>
              <a:cs typeface="Oswald"/>
              <a:sym typeface="Oswald"/>
            </a:endParaRPr>
          </a:p>
        </p:txBody>
      </p:sp>
      <p:sp>
        <p:nvSpPr>
          <p:cNvPr id="367" name="Google Shape;367;p37"/>
          <p:cNvSpPr txBox="1"/>
          <p:nvPr>
            <p:ph idx="4294967295" type="title"/>
          </p:nvPr>
        </p:nvSpPr>
        <p:spPr>
          <a:xfrm>
            <a:off x="311700" y="5395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Recommended Plan: Autonomous Sales Rep’s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38"/>
          <p:cNvSpPr/>
          <p:nvPr/>
        </p:nvSpPr>
        <p:spPr>
          <a:xfrm>
            <a:off x="0" y="0"/>
            <a:ext cx="946404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373" name="Google Shape;373;p38"/>
          <p:cNvSpPr/>
          <p:nvPr/>
        </p:nvSpPr>
        <p:spPr>
          <a:xfrm rot="2978780">
            <a:off x="5843482" y="-433230"/>
            <a:ext cx="4602374" cy="2527442"/>
          </a:xfrm>
          <a:custGeom>
            <a:rect b="b" l="l" r="r" t="t"/>
            <a:pathLst>
              <a:path extrusionOk="0" h="5054631" w="9169399">
                <a:moveTo>
                  <a:pt x="0" y="0"/>
                </a:moveTo>
                <a:lnTo>
                  <a:pt x="9169399" y="0"/>
                </a:lnTo>
                <a:lnTo>
                  <a:pt x="9169399" y="5054631"/>
                </a:lnTo>
                <a:lnTo>
                  <a:pt x="0" y="5054631"/>
                </a:lnTo>
                <a:lnTo>
                  <a:pt x="0" y="0"/>
                </a:lnTo>
                <a:close/>
              </a:path>
            </a:pathLst>
          </a:custGeom>
          <a:blipFill rotWithShape="1">
            <a:blip r:embed="rId4">
              <a:alphaModFix amt="35000"/>
            </a:blip>
            <a:stretch>
              <a:fillRect b="0" l="0" r="0" t="0"/>
            </a:stretch>
          </a:blipFill>
          <a:ln>
            <a:noFill/>
          </a:ln>
        </p:spPr>
      </p:sp>
      <p:sp>
        <p:nvSpPr>
          <p:cNvPr id="374" name="Google Shape;374;p38"/>
          <p:cNvSpPr txBox="1"/>
          <p:nvPr/>
        </p:nvSpPr>
        <p:spPr>
          <a:xfrm>
            <a:off x="1074896" y="1956149"/>
            <a:ext cx="6994200" cy="6156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 sz="4000">
                <a:solidFill>
                  <a:schemeClr val="dk1"/>
                </a:solidFill>
                <a:latin typeface="Oswald"/>
                <a:ea typeface="Oswald"/>
                <a:cs typeface="Oswald"/>
                <a:sym typeface="Oswald"/>
              </a:rPr>
              <a:t>Implementation Plan </a:t>
            </a:r>
            <a:endParaRPr sz="700">
              <a:solidFill>
                <a:schemeClr val="dk1"/>
              </a:solidFill>
              <a:latin typeface="Oswald"/>
              <a:ea typeface="Oswald"/>
              <a:cs typeface="Oswald"/>
              <a:sym typeface="Oswa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39"/>
          <p:cNvSpPr/>
          <p:nvPr/>
        </p:nvSpPr>
        <p:spPr>
          <a:xfrm>
            <a:off x="0" y="0"/>
            <a:ext cx="946404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380" name="Google Shape;380;p39"/>
          <p:cNvSpPr/>
          <p:nvPr/>
        </p:nvSpPr>
        <p:spPr>
          <a:xfrm>
            <a:off x="4978225" y="1562319"/>
            <a:ext cx="1900435" cy="1678168"/>
          </a:xfrm>
          <a:custGeom>
            <a:rect b="b" l="l" r="r" t="t"/>
            <a:pathLst>
              <a:path extrusionOk="0" h="1115062" w="1208544">
                <a:moveTo>
                  <a:pt x="1084084" y="1115062"/>
                </a:moveTo>
                <a:lnTo>
                  <a:pt x="124460" y="1115062"/>
                </a:lnTo>
                <a:cubicBezTo>
                  <a:pt x="55880" y="1115062"/>
                  <a:pt x="0" y="1059182"/>
                  <a:pt x="0" y="990602"/>
                </a:cubicBezTo>
                <a:lnTo>
                  <a:pt x="0" y="124460"/>
                </a:lnTo>
                <a:cubicBezTo>
                  <a:pt x="0" y="55880"/>
                  <a:pt x="55880" y="0"/>
                  <a:pt x="124460" y="0"/>
                </a:cubicBezTo>
                <a:lnTo>
                  <a:pt x="1084084" y="0"/>
                </a:lnTo>
                <a:cubicBezTo>
                  <a:pt x="1152664" y="0"/>
                  <a:pt x="1208544" y="55880"/>
                  <a:pt x="1208544" y="124460"/>
                </a:cubicBezTo>
                <a:lnTo>
                  <a:pt x="1208544" y="990602"/>
                </a:lnTo>
                <a:cubicBezTo>
                  <a:pt x="1208544" y="1059182"/>
                  <a:pt x="1152664" y="1115062"/>
                  <a:pt x="1084084" y="1115062"/>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81" name="Google Shape;381;p39"/>
          <p:cNvSpPr/>
          <p:nvPr/>
        </p:nvSpPr>
        <p:spPr>
          <a:xfrm>
            <a:off x="5659195" y="1383701"/>
            <a:ext cx="537445" cy="510123"/>
          </a:xfrm>
          <a:custGeom>
            <a:rect b="b" l="l" r="r" t="t"/>
            <a:pathLst>
              <a:path extrusionOk="0" h="1324996" w="1335267">
                <a:moveTo>
                  <a:pt x="0" y="0"/>
                </a:moveTo>
                <a:lnTo>
                  <a:pt x="1335267" y="0"/>
                </a:lnTo>
                <a:lnTo>
                  <a:pt x="1335267" y="1324995"/>
                </a:lnTo>
                <a:lnTo>
                  <a:pt x="0" y="1324995"/>
                </a:lnTo>
                <a:lnTo>
                  <a:pt x="0" y="0"/>
                </a:lnTo>
                <a:close/>
              </a:path>
            </a:pathLst>
          </a:custGeom>
          <a:blipFill rotWithShape="1">
            <a:blip r:embed="rId4">
              <a:alphaModFix/>
            </a:blip>
            <a:stretch>
              <a:fillRect b="-27748" l="-27448" r="-27619" t="-28528"/>
            </a:stretch>
          </a:blipFill>
          <a:ln>
            <a:noFill/>
          </a:ln>
        </p:spPr>
      </p:sp>
      <p:sp>
        <p:nvSpPr>
          <p:cNvPr id="382" name="Google Shape;382;p39"/>
          <p:cNvSpPr/>
          <p:nvPr/>
        </p:nvSpPr>
        <p:spPr>
          <a:xfrm rot="2978780">
            <a:off x="5843482" y="-433230"/>
            <a:ext cx="4602374" cy="2527442"/>
          </a:xfrm>
          <a:custGeom>
            <a:rect b="b" l="l" r="r" t="t"/>
            <a:pathLst>
              <a:path extrusionOk="0" h="5054631" w="9169399">
                <a:moveTo>
                  <a:pt x="0" y="0"/>
                </a:moveTo>
                <a:lnTo>
                  <a:pt x="9169399" y="0"/>
                </a:lnTo>
                <a:lnTo>
                  <a:pt x="9169399" y="5054631"/>
                </a:lnTo>
                <a:lnTo>
                  <a:pt x="0" y="5054631"/>
                </a:lnTo>
                <a:lnTo>
                  <a:pt x="0" y="0"/>
                </a:lnTo>
                <a:close/>
              </a:path>
            </a:pathLst>
          </a:custGeom>
          <a:blipFill rotWithShape="1">
            <a:blip r:embed="rId5">
              <a:alphaModFix amt="35000"/>
            </a:blip>
            <a:stretch>
              <a:fillRect b="0" l="0" r="0" t="0"/>
            </a:stretch>
          </a:blipFill>
          <a:ln>
            <a:noFill/>
          </a:ln>
        </p:spPr>
      </p:sp>
      <p:sp>
        <p:nvSpPr>
          <p:cNvPr id="383" name="Google Shape;383;p39"/>
          <p:cNvSpPr txBox="1"/>
          <p:nvPr/>
        </p:nvSpPr>
        <p:spPr>
          <a:xfrm>
            <a:off x="1030171" y="374724"/>
            <a:ext cx="6994200" cy="4926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 sz="3200">
                <a:solidFill>
                  <a:schemeClr val="dk1"/>
                </a:solidFill>
                <a:latin typeface="Oswald"/>
                <a:ea typeface="Oswald"/>
                <a:cs typeface="Oswald"/>
                <a:sym typeface="Oswald"/>
              </a:rPr>
              <a:t>1-Month Implementation Roadmap</a:t>
            </a:r>
            <a:endParaRPr sz="100">
              <a:solidFill>
                <a:schemeClr val="dk1"/>
              </a:solidFill>
              <a:latin typeface="Oswald"/>
              <a:ea typeface="Oswald"/>
              <a:cs typeface="Oswald"/>
              <a:sym typeface="Oswald"/>
            </a:endParaRPr>
          </a:p>
        </p:txBody>
      </p:sp>
      <p:sp>
        <p:nvSpPr>
          <p:cNvPr id="384" name="Google Shape;384;p39"/>
          <p:cNvSpPr/>
          <p:nvPr/>
        </p:nvSpPr>
        <p:spPr>
          <a:xfrm>
            <a:off x="160975" y="1177517"/>
            <a:ext cx="1936692" cy="1789675"/>
          </a:xfrm>
          <a:custGeom>
            <a:rect b="b" l="l" r="r" t="t"/>
            <a:pathLst>
              <a:path extrusionOk="0" h="1115062" w="1208544">
                <a:moveTo>
                  <a:pt x="1084084" y="1115062"/>
                </a:moveTo>
                <a:lnTo>
                  <a:pt x="124460" y="1115062"/>
                </a:lnTo>
                <a:cubicBezTo>
                  <a:pt x="55880" y="1115062"/>
                  <a:pt x="0" y="1059182"/>
                  <a:pt x="0" y="990602"/>
                </a:cubicBezTo>
                <a:lnTo>
                  <a:pt x="0" y="124460"/>
                </a:lnTo>
                <a:cubicBezTo>
                  <a:pt x="0" y="55880"/>
                  <a:pt x="55880" y="0"/>
                  <a:pt x="124460" y="0"/>
                </a:cubicBezTo>
                <a:lnTo>
                  <a:pt x="1084084" y="0"/>
                </a:lnTo>
                <a:cubicBezTo>
                  <a:pt x="1152664" y="0"/>
                  <a:pt x="1208544" y="55880"/>
                  <a:pt x="1208544" y="124460"/>
                </a:cubicBezTo>
                <a:lnTo>
                  <a:pt x="1208544" y="990602"/>
                </a:lnTo>
                <a:cubicBezTo>
                  <a:pt x="1208544" y="1059182"/>
                  <a:pt x="1152664" y="1115062"/>
                  <a:pt x="1084084" y="1115062"/>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85" name="Google Shape;385;p39"/>
          <p:cNvSpPr/>
          <p:nvPr/>
        </p:nvSpPr>
        <p:spPr>
          <a:xfrm>
            <a:off x="814047" y="1147325"/>
            <a:ext cx="510740" cy="493561"/>
          </a:xfrm>
          <a:custGeom>
            <a:rect b="b" l="l" r="r" t="t"/>
            <a:pathLst>
              <a:path extrusionOk="0" h="1324996" w="1335267">
                <a:moveTo>
                  <a:pt x="0" y="0"/>
                </a:moveTo>
                <a:lnTo>
                  <a:pt x="1335267" y="0"/>
                </a:lnTo>
                <a:lnTo>
                  <a:pt x="1335267" y="1324995"/>
                </a:lnTo>
                <a:lnTo>
                  <a:pt x="0" y="1324995"/>
                </a:lnTo>
                <a:lnTo>
                  <a:pt x="0" y="0"/>
                </a:lnTo>
                <a:close/>
              </a:path>
            </a:pathLst>
          </a:custGeom>
          <a:blipFill rotWithShape="1">
            <a:blip r:embed="rId4">
              <a:alphaModFix/>
            </a:blip>
            <a:stretch>
              <a:fillRect b="-27748" l="-27448" r="-27619" t="-28528"/>
            </a:stretch>
          </a:blipFill>
          <a:ln>
            <a:noFill/>
          </a:ln>
        </p:spPr>
      </p:sp>
      <p:sp>
        <p:nvSpPr>
          <p:cNvPr id="386" name="Google Shape;386;p39"/>
          <p:cNvSpPr txBox="1"/>
          <p:nvPr/>
        </p:nvSpPr>
        <p:spPr>
          <a:xfrm>
            <a:off x="214601" y="1793782"/>
            <a:ext cx="1712100" cy="3231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lang="en" sz="2100">
                <a:solidFill>
                  <a:srgbClr val="FFBD59"/>
                </a:solidFill>
                <a:latin typeface="Oswald"/>
                <a:ea typeface="Oswald"/>
                <a:cs typeface="Oswald"/>
                <a:sym typeface="Oswald"/>
              </a:rPr>
              <a:t>Day 1 - 5</a:t>
            </a:r>
            <a:endParaRPr sz="700">
              <a:latin typeface="Oswald"/>
              <a:ea typeface="Oswald"/>
              <a:cs typeface="Oswald"/>
              <a:sym typeface="Oswald"/>
            </a:endParaRPr>
          </a:p>
        </p:txBody>
      </p:sp>
      <p:sp>
        <p:nvSpPr>
          <p:cNvPr id="387" name="Google Shape;387;p39"/>
          <p:cNvSpPr txBox="1"/>
          <p:nvPr/>
        </p:nvSpPr>
        <p:spPr>
          <a:xfrm>
            <a:off x="344250" y="2140966"/>
            <a:ext cx="1452600" cy="7020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lang="en" sz="1200">
                <a:solidFill>
                  <a:srgbClr val="FFFFFF"/>
                </a:solidFill>
                <a:latin typeface="Average"/>
                <a:ea typeface="Average"/>
                <a:cs typeface="Average"/>
                <a:sym typeface="Average"/>
              </a:rPr>
              <a:t>Product design and choosing </a:t>
            </a:r>
            <a:r>
              <a:rPr lang="en" sz="1200">
                <a:solidFill>
                  <a:srgbClr val="FFFFFF"/>
                </a:solidFill>
                <a:latin typeface="Average"/>
                <a:ea typeface="Average"/>
                <a:cs typeface="Average"/>
                <a:sym typeface="Average"/>
              </a:rPr>
              <a:t>technology</a:t>
            </a:r>
            <a:r>
              <a:rPr lang="en" sz="1200">
                <a:solidFill>
                  <a:srgbClr val="FFFFFF"/>
                </a:solidFill>
                <a:latin typeface="Average"/>
                <a:ea typeface="Average"/>
                <a:cs typeface="Average"/>
                <a:sym typeface="Average"/>
              </a:rPr>
              <a:t> stack</a:t>
            </a:r>
            <a:endParaRPr sz="800">
              <a:latin typeface="Average"/>
              <a:ea typeface="Average"/>
              <a:cs typeface="Average"/>
              <a:sym typeface="Average"/>
            </a:endParaRPr>
          </a:p>
        </p:txBody>
      </p:sp>
      <p:sp>
        <p:nvSpPr>
          <p:cNvPr id="388" name="Google Shape;388;p39"/>
          <p:cNvSpPr txBox="1"/>
          <p:nvPr/>
        </p:nvSpPr>
        <p:spPr>
          <a:xfrm>
            <a:off x="774142" y="1174355"/>
            <a:ext cx="592500" cy="4311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 sz="2800" u="none" cap="none" strike="noStrike">
                <a:solidFill>
                  <a:srgbClr val="000000"/>
                </a:solidFill>
                <a:latin typeface="Oswald"/>
                <a:ea typeface="Oswald"/>
                <a:cs typeface="Oswald"/>
                <a:sym typeface="Oswald"/>
              </a:rPr>
              <a:t>1</a:t>
            </a:r>
            <a:endParaRPr sz="700">
              <a:latin typeface="Oswald"/>
              <a:ea typeface="Oswald"/>
              <a:cs typeface="Oswald"/>
              <a:sym typeface="Oswald"/>
            </a:endParaRPr>
          </a:p>
        </p:txBody>
      </p:sp>
      <p:sp>
        <p:nvSpPr>
          <p:cNvPr id="389" name="Google Shape;389;p39"/>
          <p:cNvSpPr/>
          <p:nvPr/>
        </p:nvSpPr>
        <p:spPr>
          <a:xfrm>
            <a:off x="2695875" y="2894717"/>
            <a:ext cx="2012226" cy="1577813"/>
          </a:xfrm>
          <a:custGeom>
            <a:rect b="b" l="l" r="r" t="t"/>
            <a:pathLst>
              <a:path extrusionOk="0" h="1115062" w="1208544">
                <a:moveTo>
                  <a:pt x="1084084" y="1115062"/>
                </a:moveTo>
                <a:lnTo>
                  <a:pt x="124460" y="1115062"/>
                </a:lnTo>
                <a:cubicBezTo>
                  <a:pt x="55880" y="1115062"/>
                  <a:pt x="0" y="1059182"/>
                  <a:pt x="0" y="990602"/>
                </a:cubicBezTo>
                <a:lnTo>
                  <a:pt x="0" y="124460"/>
                </a:lnTo>
                <a:cubicBezTo>
                  <a:pt x="0" y="55880"/>
                  <a:pt x="55880" y="0"/>
                  <a:pt x="124460" y="0"/>
                </a:cubicBezTo>
                <a:lnTo>
                  <a:pt x="1084084" y="0"/>
                </a:lnTo>
                <a:cubicBezTo>
                  <a:pt x="1152664" y="0"/>
                  <a:pt x="1208544" y="55880"/>
                  <a:pt x="1208544" y="124460"/>
                </a:cubicBezTo>
                <a:lnTo>
                  <a:pt x="1208544" y="990602"/>
                </a:lnTo>
                <a:cubicBezTo>
                  <a:pt x="1208544" y="1059182"/>
                  <a:pt x="1152664" y="1115062"/>
                  <a:pt x="1084084" y="1115062"/>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390" name="Google Shape;390;p39"/>
          <p:cNvSpPr/>
          <p:nvPr/>
        </p:nvSpPr>
        <p:spPr>
          <a:xfrm>
            <a:off x="3417186" y="2725125"/>
            <a:ext cx="574165" cy="476999"/>
          </a:xfrm>
          <a:custGeom>
            <a:rect b="b" l="l" r="r" t="t"/>
            <a:pathLst>
              <a:path extrusionOk="0" h="1324996" w="1335267">
                <a:moveTo>
                  <a:pt x="0" y="0"/>
                </a:moveTo>
                <a:lnTo>
                  <a:pt x="1335267" y="0"/>
                </a:lnTo>
                <a:lnTo>
                  <a:pt x="1335267" y="1324995"/>
                </a:lnTo>
                <a:lnTo>
                  <a:pt x="0" y="1324995"/>
                </a:lnTo>
                <a:lnTo>
                  <a:pt x="0" y="0"/>
                </a:lnTo>
                <a:close/>
              </a:path>
            </a:pathLst>
          </a:custGeom>
          <a:blipFill rotWithShape="1">
            <a:blip r:embed="rId4">
              <a:alphaModFix/>
            </a:blip>
            <a:stretch>
              <a:fillRect b="-27748" l="-27448" r="-27619" t="-28528"/>
            </a:stretch>
          </a:blipFill>
          <a:ln>
            <a:noFill/>
          </a:ln>
        </p:spPr>
      </p:sp>
      <p:sp>
        <p:nvSpPr>
          <p:cNvPr id="391" name="Google Shape;391;p39"/>
          <p:cNvSpPr txBox="1"/>
          <p:nvPr/>
        </p:nvSpPr>
        <p:spPr>
          <a:xfrm>
            <a:off x="2751581" y="3354982"/>
            <a:ext cx="1900200" cy="3231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lang="en" sz="2100">
                <a:solidFill>
                  <a:srgbClr val="FFBD59"/>
                </a:solidFill>
                <a:latin typeface="Oswald"/>
                <a:ea typeface="Oswald"/>
                <a:cs typeface="Oswald"/>
                <a:sym typeface="Oswald"/>
              </a:rPr>
              <a:t>Day 5 - 10</a:t>
            </a:r>
            <a:endParaRPr sz="700">
              <a:latin typeface="Oswald"/>
              <a:ea typeface="Oswald"/>
              <a:cs typeface="Oswald"/>
              <a:sym typeface="Oswald"/>
            </a:endParaRPr>
          </a:p>
        </p:txBody>
      </p:sp>
      <p:sp>
        <p:nvSpPr>
          <p:cNvPr id="392" name="Google Shape;392;p39"/>
          <p:cNvSpPr txBox="1"/>
          <p:nvPr/>
        </p:nvSpPr>
        <p:spPr>
          <a:xfrm>
            <a:off x="2895539" y="3692422"/>
            <a:ext cx="1613100" cy="4434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lang="en" sz="1200">
                <a:solidFill>
                  <a:srgbClr val="FFFFFF"/>
                </a:solidFill>
                <a:latin typeface="Average"/>
                <a:ea typeface="Average"/>
                <a:cs typeface="Average"/>
                <a:sym typeface="Average"/>
              </a:rPr>
              <a:t>Proof of concept implementation</a:t>
            </a:r>
            <a:r>
              <a:rPr lang="en" sz="1100">
                <a:solidFill>
                  <a:srgbClr val="FFFFFF"/>
                </a:solidFill>
              </a:rPr>
              <a:t> </a:t>
            </a:r>
            <a:endParaRPr sz="700"/>
          </a:p>
        </p:txBody>
      </p:sp>
      <p:sp>
        <p:nvSpPr>
          <p:cNvPr id="393" name="Google Shape;393;p39"/>
          <p:cNvSpPr txBox="1"/>
          <p:nvPr/>
        </p:nvSpPr>
        <p:spPr>
          <a:xfrm>
            <a:off x="3358825" y="2748063"/>
            <a:ext cx="657900" cy="4311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 sz="2800" u="none" cap="none" strike="noStrike">
                <a:solidFill>
                  <a:srgbClr val="000000"/>
                </a:solidFill>
                <a:latin typeface="Oswald"/>
                <a:ea typeface="Oswald"/>
                <a:cs typeface="Oswald"/>
                <a:sym typeface="Oswald"/>
              </a:rPr>
              <a:t>2</a:t>
            </a:r>
            <a:endParaRPr sz="700">
              <a:latin typeface="Oswald"/>
              <a:ea typeface="Oswald"/>
              <a:cs typeface="Oswald"/>
              <a:sym typeface="Oswald"/>
            </a:endParaRPr>
          </a:p>
        </p:txBody>
      </p:sp>
      <p:sp>
        <p:nvSpPr>
          <p:cNvPr id="394" name="Google Shape;394;p39"/>
          <p:cNvSpPr txBox="1"/>
          <p:nvPr/>
        </p:nvSpPr>
        <p:spPr>
          <a:xfrm>
            <a:off x="5030815" y="2051529"/>
            <a:ext cx="1794600" cy="3231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lang="en" sz="2100">
                <a:solidFill>
                  <a:srgbClr val="FFBD59"/>
                </a:solidFill>
                <a:latin typeface="Oswald"/>
                <a:ea typeface="Oswald"/>
                <a:cs typeface="Oswald"/>
                <a:sym typeface="Oswald"/>
              </a:rPr>
              <a:t>Day 10 - 20</a:t>
            </a:r>
            <a:endParaRPr sz="700">
              <a:latin typeface="Oswald"/>
              <a:ea typeface="Oswald"/>
              <a:cs typeface="Oswald"/>
              <a:sym typeface="Oswald"/>
            </a:endParaRPr>
          </a:p>
        </p:txBody>
      </p:sp>
      <p:sp>
        <p:nvSpPr>
          <p:cNvPr id="395" name="Google Shape;395;p39"/>
          <p:cNvSpPr txBox="1"/>
          <p:nvPr/>
        </p:nvSpPr>
        <p:spPr>
          <a:xfrm>
            <a:off x="5166722" y="2410190"/>
            <a:ext cx="1522800" cy="4434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lang="en" sz="1200">
                <a:solidFill>
                  <a:srgbClr val="FFFFFF"/>
                </a:solidFill>
                <a:latin typeface="Average"/>
                <a:ea typeface="Average"/>
                <a:cs typeface="Average"/>
                <a:sym typeface="Average"/>
              </a:rPr>
              <a:t>Main product implementation</a:t>
            </a:r>
            <a:endParaRPr sz="800">
              <a:latin typeface="Average"/>
              <a:ea typeface="Average"/>
              <a:cs typeface="Average"/>
              <a:sym typeface="Average"/>
            </a:endParaRPr>
          </a:p>
        </p:txBody>
      </p:sp>
      <p:sp>
        <p:nvSpPr>
          <p:cNvPr id="396" name="Google Shape;396;p39"/>
          <p:cNvSpPr txBox="1"/>
          <p:nvPr/>
        </p:nvSpPr>
        <p:spPr>
          <a:xfrm>
            <a:off x="5617364" y="1411624"/>
            <a:ext cx="621300" cy="4311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 sz="2800" u="none" cap="none" strike="noStrike">
                <a:solidFill>
                  <a:srgbClr val="000000"/>
                </a:solidFill>
                <a:latin typeface="Oswald"/>
                <a:ea typeface="Oswald"/>
                <a:cs typeface="Oswald"/>
                <a:sym typeface="Oswald"/>
              </a:rPr>
              <a:t>3</a:t>
            </a:r>
            <a:endParaRPr sz="700">
              <a:latin typeface="Oswald"/>
              <a:ea typeface="Oswald"/>
              <a:cs typeface="Oswald"/>
              <a:sym typeface="Oswald"/>
            </a:endParaRPr>
          </a:p>
        </p:txBody>
      </p:sp>
      <p:sp>
        <p:nvSpPr>
          <p:cNvPr id="397" name="Google Shape;397;p39"/>
          <p:cNvSpPr/>
          <p:nvPr/>
        </p:nvSpPr>
        <p:spPr>
          <a:xfrm flipH="1" rot="10800000">
            <a:off x="1831085" y="3240508"/>
            <a:ext cx="502229" cy="502229"/>
          </a:xfrm>
          <a:custGeom>
            <a:rect b="b" l="l" r="r" t="t"/>
            <a:pathLst>
              <a:path extrusionOk="0" h="1004457" w="1004457">
                <a:moveTo>
                  <a:pt x="0" y="1004457"/>
                </a:moveTo>
                <a:lnTo>
                  <a:pt x="1004457" y="1004457"/>
                </a:lnTo>
                <a:lnTo>
                  <a:pt x="1004457" y="0"/>
                </a:lnTo>
                <a:lnTo>
                  <a:pt x="0" y="0"/>
                </a:lnTo>
                <a:lnTo>
                  <a:pt x="0" y="1004457"/>
                </a:lnTo>
                <a:close/>
              </a:path>
            </a:pathLst>
          </a:custGeom>
          <a:blipFill rotWithShape="1">
            <a:blip r:embed="rId6">
              <a:alphaModFix/>
            </a:blip>
            <a:stretch>
              <a:fillRect b="0" l="0" r="0" t="0"/>
            </a:stretch>
          </a:blipFill>
          <a:ln>
            <a:noFill/>
          </a:ln>
        </p:spPr>
      </p:sp>
      <p:sp>
        <p:nvSpPr>
          <p:cNvPr id="398" name="Google Shape;398;p39"/>
          <p:cNvSpPr/>
          <p:nvPr/>
        </p:nvSpPr>
        <p:spPr>
          <a:xfrm rot="-8100000">
            <a:off x="2124605" y="3444061"/>
            <a:ext cx="361807" cy="361277"/>
          </a:xfrm>
          <a:custGeom>
            <a:rect b="b" l="l" r="r" t="t"/>
            <a:pathLst>
              <a:path extrusionOk="0" h="722148" w="725777">
                <a:moveTo>
                  <a:pt x="0" y="0"/>
                </a:moveTo>
                <a:lnTo>
                  <a:pt x="725777" y="0"/>
                </a:lnTo>
                <a:lnTo>
                  <a:pt x="725777" y="722148"/>
                </a:lnTo>
                <a:lnTo>
                  <a:pt x="0" y="722148"/>
                </a:lnTo>
                <a:lnTo>
                  <a:pt x="0" y="0"/>
                </a:lnTo>
                <a:close/>
              </a:path>
            </a:pathLst>
          </a:custGeom>
          <a:blipFill rotWithShape="1">
            <a:blip r:embed="rId7">
              <a:alphaModFix/>
            </a:blip>
            <a:stretch>
              <a:fillRect b="0" l="0" r="0" t="0"/>
            </a:stretch>
          </a:blipFill>
          <a:ln>
            <a:noFill/>
          </a:ln>
        </p:spPr>
      </p:sp>
      <p:sp>
        <p:nvSpPr>
          <p:cNvPr id="399" name="Google Shape;399;p39"/>
          <p:cNvSpPr/>
          <p:nvPr/>
        </p:nvSpPr>
        <p:spPr>
          <a:xfrm>
            <a:off x="3742181" y="2010713"/>
            <a:ext cx="502229" cy="502229"/>
          </a:xfrm>
          <a:custGeom>
            <a:rect b="b" l="l" r="r" t="t"/>
            <a:pathLst>
              <a:path extrusionOk="0" h="1004457" w="1004457">
                <a:moveTo>
                  <a:pt x="1004457" y="1004457"/>
                </a:moveTo>
                <a:lnTo>
                  <a:pt x="0" y="1004457"/>
                </a:lnTo>
                <a:lnTo>
                  <a:pt x="0" y="0"/>
                </a:lnTo>
                <a:lnTo>
                  <a:pt x="1004457" y="0"/>
                </a:lnTo>
                <a:lnTo>
                  <a:pt x="1004457" y="1004457"/>
                </a:lnTo>
                <a:close/>
              </a:path>
            </a:pathLst>
          </a:custGeom>
          <a:blipFill rotWithShape="1">
            <a:blip r:embed="rId6">
              <a:alphaModFix/>
            </a:blip>
            <a:stretch>
              <a:fillRect b="0" l="0" r="0" t="0"/>
            </a:stretch>
          </a:blipFill>
          <a:ln>
            <a:noFill/>
          </a:ln>
        </p:spPr>
      </p:sp>
      <p:sp>
        <p:nvSpPr>
          <p:cNvPr id="400" name="Google Shape;400;p39"/>
          <p:cNvSpPr/>
          <p:nvPr/>
        </p:nvSpPr>
        <p:spPr>
          <a:xfrm rot="-8100000">
            <a:off x="4050319" y="1945680"/>
            <a:ext cx="361807" cy="361277"/>
          </a:xfrm>
          <a:custGeom>
            <a:rect b="b" l="l" r="r" t="t"/>
            <a:pathLst>
              <a:path extrusionOk="0" h="722148" w="725777">
                <a:moveTo>
                  <a:pt x="0" y="0"/>
                </a:moveTo>
                <a:lnTo>
                  <a:pt x="725777" y="0"/>
                </a:lnTo>
                <a:lnTo>
                  <a:pt x="725777" y="722148"/>
                </a:lnTo>
                <a:lnTo>
                  <a:pt x="0" y="722148"/>
                </a:lnTo>
                <a:lnTo>
                  <a:pt x="0" y="0"/>
                </a:lnTo>
                <a:close/>
              </a:path>
            </a:pathLst>
          </a:custGeom>
          <a:blipFill rotWithShape="1">
            <a:blip r:embed="rId7">
              <a:alphaModFix/>
            </a:blip>
            <a:stretch>
              <a:fillRect b="0" l="0" r="0" t="0"/>
            </a:stretch>
          </a:blipFill>
          <a:ln>
            <a:noFill/>
          </a:ln>
        </p:spPr>
      </p:sp>
      <p:sp>
        <p:nvSpPr>
          <p:cNvPr id="401" name="Google Shape;401;p39"/>
          <p:cNvSpPr/>
          <p:nvPr/>
        </p:nvSpPr>
        <p:spPr>
          <a:xfrm flipH="1" rot="10800000">
            <a:off x="5773911" y="3455733"/>
            <a:ext cx="502228" cy="502228"/>
          </a:xfrm>
          <a:custGeom>
            <a:rect b="b" l="l" r="r" t="t"/>
            <a:pathLst>
              <a:path extrusionOk="0" h="1004457" w="1004457">
                <a:moveTo>
                  <a:pt x="0" y="1004457"/>
                </a:moveTo>
                <a:lnTo>
                  <a:pt x="1004457" y="1004457"/>
                </a:lnTo>
                <a:lnTo>
                  <a:pt x="1004457" y="0"/>
                </a:lnTo>
                <a:lnTo>
                  <a:pt x="0" y="0"/>
                </a:lnTo>
                <a:lnTo>
                  <a:pt x="0" y="1004457"/>
                </a:lnTo>
                <a:close/>
              </a:path>
            </a:pathLst>
          </a:custGeom>
          <a:blipFill rotWithShape="1">
            <a:blip r:embed="rId6">
              <a:alphaModFix/>
            </a:blip>
            <a:stretch>
              <a:fillRect b="0" l="0" r="0" t="0"/>
            </a:stretch>
          </a:blipFill>
          <a:ln>
            <a:noFill/>
          </a:ln>
        </p:spPr>
      </p:sp>
      <p:sp>
        <p:nvSpPr>
          <p:cNvPr id="402" name="Google Shape;402;p39"/>
          <p:cNvSpPr/>
          <p:nvPr/>
        </p:nvSpPr>
        <p:spPr>
          <a:xfrm rot="-8100000">
            <a:off x="6067430" y="3659286"/>
            <a:ext cx="361807" cy="361277"/>
          </a:xfrm>
          <a:custGeom>
            <a:rect b="b" l="l" r="r" t="t"/>
            <a:pathLst>
              <a:path extrusionOk="0" h="722148" w="725777">
                <a:moveTo>
                  <a:pt x="0" y="0"/>
                </a:moveTo>
                <a:lnTo>
                  <a:pt x="725777" y="0"/>
                </a:lnTo>
                <a:lnTo>
                  <a:pt x="725777" y="722148"/>
                </a:lnTo>
                <a:lnTo>
                  <a:pt x="0" y="722148"/>
                </a:lnTo>
                <a:lnTo>
                  <a:pt x="0" y="0"/>
                </a:lnTo>
                <a:close/>
              </a:path>
            </a:pathLst>
          </a:custGeom>
          <a:blipFill rotWithShape="1">
            <a:blip r:embed="rId7">
              <a:alphaModFix/>
            </a:blip>
            <a:stretch>
              <a:fillRect b="0" l="0" r="0" t="0"/>
            </a:stretch>
          </a:blipFill>
          <a:ln>
            <a:noFill/>
          </a:ln>
        </p:spPr>
      </p:sp>
      <p:sp>
        <p:nvSpPr>
          <p:cNvPr id="403" name="Google Shape;403;p39"/>
          <p:cNvSpPr/>
          <p:nvPr/>
        </p:nvSpPr>
        <p:spPr>
          <a:xfrm>
            <a:off x="7059150" y="3204394"/>
            <a:ext cx="1900435" cy="1678168"/>
          </a:xfrm>
          <a:custGeom>
            <a:rect b="b" l="l" r="r" t="t"/>
            <a:pathLst>
              <a:path extrusionOk="0" h="1115062" w="1208544">
                <a:moveTo>
                  <a:pt x="1084084" y="1115062"/>
                </a:moveTo>
                <a:lnTo>
                  <a:pt x="124460" y="1115062"/>
                </a:lnTo>
                <a:cubicBezTo>
                  <a:pt x="55880" y="1115062"/>
                  <a:pt x="0" y="1059182"/>
                  <a:pt x="0" y="990602"/>
                </a:cubicBezTo>
                <a:lnTo>
                  <a:pt x="0" y="124460"/>
                </a:lnTo>
                <a:cubicBezTo>
                  <a:pt x="0" y="55880"/>
                  <a:pt x="55880" y="0"/>
                  <a:pt x="124460" y="0"/>
                </a:cubicBezTo>
                <a:lnTo>
                  <a:pt x="1084084" y="0"/>
                </a:lnTo>
                <a:cubicBezTo>
                  <a:pt x="1152664" y="0"/>
                  <a:pt x="1208544" y="55880"/>
                  <a:pt x="1208544" y="124460"/>
                </a:cubicBezTo>
                <a:lnTo>
                  <a:pt x="1208544" y="990602"/>
                </a:lnTo>
                <a:cubicBezTo>
                  <a:pt x="1208544" y="1059182"/>
                  <a:pt x="1152664" y="1115062"/>
                  <a:pt x="1084084" y="1115062"/>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404" name="Google Shape;404;p39"/>
          <p:cNvSpPr txBox="1"/>
          <p:nvPr/>
        </p:nvSpPr>
        <p:spPr>
          <a:xfrm>
            <a:off x="7111740" y="3693604"/>
            <a:ext cx="1794600" cy="3231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lang="en" sz="2100">
                <a:solidFill>
                  <a:srgbClr val="FFBD59"/>
                </a:solidFill>
                <a:latin typeface="Oswald"/>
                <a:ea typeface="Oswald"/>
                <a:cs typeface="Oswald"/>
                <a:sym typeface="Oswald"/>
              </a:rPr>
              <a:t>Day 20 - 30</a:t>
            </a:r>
            <a:endParaRPr sz="700">
              <a:latin typeface="Oswald"/>
              <a:ea typeface="Oswald"/>
              <a:cs typeface="Oswald"/>
              <a:sym typeface="Oswald"/>
            </a:endParaRPr>
          </a:p>
        </p:txBody>
      </p:sp>
      <p:sp>
        <p:nvSpPr>
          <p:cNvPr id="405" name="Google Shape;405;p39"/>
          <p:cNvSpPr txBox="1"/>
          <p:nvPr/>
        </p:nvSpPr>
        <p:spPr>
          <a:xfrm>
            <a:off x="7247647" y="4052265"/>
            <a:ext cx="1522800" cy="443400"/>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lang="en" sz="1200">
                <a:solidFill>
                  <a:srgbClr val="FFFFFF"/>
                </a:solidFill>
                <a:latin typeface="Average"/>
                <a:ea typeface="Average"/>
                <a:cs typeface="Average"/>
                <a:sym typeface="Average"/>
              </a:rPr>
              <a:t>Testing, bug fixing and refinements</a:t>
            </a:r>
            <a:endParaRPr sz="800">
              <a:latin typeface="Average"/>
              <a:ea typeface="Average"/>
              <a:cs typeface="Average"/>
              <a:sym typeface="Average"/>
            </a:endParaRPr>
          </a:p>
        </p:txBody>
      </p:sp>
      <p:sp>
        <p:nvSpPr>
          <p:cNvPr id="406" name="Google Shape;406;p39"/>
          <p:cNvSpPr/>
          <p:nvPr/>
        </p:nvSpPr>
        <p:spPr>
          <a:xfrm>
            <a:off x="7740633" y="3014188"/>
            <a:ext cx="537445" cy="510123"/>
          </a:xfrm>
          <a:custGeom>
            <a:rect b="b" l="l" r="r" t="t"/>
            <a:pathLst>
              <a:path extrusionOk="0" h="1324996" w="1335267">
                <a:moveTo>
                  <a:pt x="0" y="0"/>
                </a:moveTo>
                <a:lnTo>
                  <a:pt x="1335267" y="0"/>
                </a:lnTo>
                <a:lnTo>
                  <a:pt x="1335267" y="1324995"/>
                </a:lnTo>
                <a:lnTo>
                  <a:pt x="0" y="1324995"/>
                </a:lnTo>
                <a:lnTo>
                  <a:pt x="0" y="0"/>
                </a:lnTo>
                <a:close/>
              </a:path>
            </a:pathLst>
          </a:custGeom>
          <a:blipFill rotWithShape="1">
            <a:blip r:embed="rId4">
              <a:alphaModFix/>
            </a:blip>
            <a:stretch>
              <a:fillRect b="-27748" l="-27448" r="-27619" t="-28528"/>
            </a:stretch>
          </a:blipFill>
          <a:ln>
            <a:noFill/>
          </a:ln>
        </p:spPr>
      </p:sp>
      <p:sp>
        <p:nvSpPr>
          <p:cNvPr id="407" name="Google Shape;407;p39"/>
          <p:cNvSpPr txBox="1"/>
          <p:nvPr/>
        </p:nvSpPr>
        <p:spPr>
          <a:xfrm>
            <a:off x="7698389" y="3053699"/>
            <a:ext cx="621300" cy="4311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lang="en" sz="2800">
                <a:latin typeface="Oswald"/>
                <a:ea typeface="Oswald"/>
                <a:cs typeface="Oswald"/>
                <a:sym typeface="Oswald"/>
              </a:rPr>
              <a:t>4</a:t>
            </a:r>
            <a:endParaRPr sz="700">
              <a:latin typeface="Oswald"/>
              <a:ea typeface="Oswald"/>
              <a:cs typeface="Oswald"/>
              <a:sym typeface="Oswa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40"/>
          <p:cNvSpPr/>
          <p:nvPr/>
        </p:nvSpPr>
        <p:spPr>
          <a:xfrm>
            <a:off x="0" y="0"/>
            <a:ext cx="941832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413" name="Google Shape;413;p40"/>
          <p:cNvSpPr/>
          <p:nvPr/>
        </p:nvSpPr>
        <p:spPr>
          <a:xfrm>
            <a:off x="7060258" y="3306663"/>
            <a:ext cx="2828053" cy="2833300"/>
          </a:xfrm>
          <a:custGeom>
            <a:rect b="b" l="l" r="r" t="t"/>
            <a:pathLst>
              <a:path extrusionOk="0" h="5666599" w="5656105">
                <a:moveTo>
                  <a:pt x="0" y="0"/>
                </a:moveTo>
                <a:lnTo>
                  <a:pt x="5656104" y="0"/>
                </a:lnTo>
                <a:lnTo>
                  <a:pt x="5656104" y="5666598"/>
                </a:lnTo>
                <a:lnTo>
                  <a:pt x="0" y="5666598"/>
                </a:lnTo>
                <a:lnTo>
                  <a:pt x="0" y="0"/>
                </a:lnTo>
                <a:close/>
              </a:path>
            </a:pathLst>
          </a:custGeom>
          <a:blipFill rotWithShape="1">
            <a:blip r:embed="rId4">
              <a:alphaModFix amt="58000"/>
            </a:blip>
            <a:stretch>
              <a:fillRect b="0" l="0" r="0" t="0"/>
            </a:stretch>
          </a:blipFill>
          <a:ln>
            <a:noFill/>
          </a:ln>
        </p:spPr>
      </p:sp>
      <p:sp>
        <p:nvSpPr>
          <p:cNvPr id="414" name="Google Shape;414;p40"/>
          <p:cNvSpPr txBox="1"/>
          <p:nvPr/>
        </p:nvSpPr>
        <p:spPr>
          <a:xfrm>
            <a:off x="6480122" y="1741081"/>
            <a:ext cx="2054700" cy="709200"/>
          </a:xfrm>
          <a:prstGeom prst="rect">
            <a:avLst/>
          </a:prstGeom>
          <a:noFill/>
          <a:ln>
            <a:noFill/>
          </a:ln>
        </p:spPr>
        <p:txBody>
          <a:bodyPr anchorCtr="0" anchor="t" bIns="0" lIns="0" spcFirstLastPara="1" rIns="0" wrap="square" tIns="0">
            <a:spAutoFit/>
          </a:bodyPr>
          <a:lstStyle/>
          <a:p>
            <a:pPr indent="0" lvl="0" marL="0" marR="0" rtl="0" algn="l">
              <a:lnSpc>
                <a:spcPct val="142000"/>
              </a:lnSpc>
              <a:spcBef>
                <a:spcPts val="0"/>
              </a:spcBef>
              <a:spcAft>
                <a:spcPts val="0"/>
              </a:spcAft>
              <a:buNone/>
            </a:pPr>
            <a:r>
              <a:rPr lang="en" sz="1200">
                <a:solidFill>
                  <a:srgbClr val="FFFFFF"/>
                </a:solidFill>
                <a:latin typeface="Average"/>
                <a:ea typeface="Average"/>
                <a:cs typeface="Average"/>
                <a:sym typeface="Average"/>
              </a:rPr>
              <a:t>Our budget is allocated across various staff members and deployment costs</a:t>
            </a:r>
            <a:endParaRPr sz="800">
              <a:latin typeface="Average"/>
              <a:ea typeface="Average"/>
              <a:cs typeface="Average"/>
              <a:sym typeface="Average"/>
            </a:endParaRPr>
          </a:p>
        </p:txBody>
      </p:sp>
      <p:sp>
        <p:nvSpPr>
          <p:cNvPr id="415" name="Google Shape;415;p40"/>
          <p:cNvSpPr txBox="1"/>
          <p:nvPr/>
        </p:nvSpPr>
        <p:spPr>
          <a:xfrm>
            <a:off x="6480122" y="1071157"/>
            <a:ext cx="2938200" cy="5541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 sz="3600">
                <a:solidFill>
                  <a:srgbClr val="FFBD59"/>
                </a:solidFill>
                <a:latin typeface="Oswald"/>
                <a:ea typeface="Oswald"/>
                <a:cs typeface="Oswald"/>
                <a:sym typeface="Oswald"/>
              </a:rPr>
              <a:t>Budget</a:t>
            </a:r>
            <a:endParaRPr sz="700">
              <a:solidFill>
                <a:srgbClr val="FFBD59"/>
              </a:solidFill>
              <a:latin typeface="Oswald"/>
              <a:ea typeface="Oswald"/>
              <a:cs typeface="Oswald"/>
              <a:sym typeface="Oswald"/>
            </a:endParaRPr>
          </a:p>
        </p:txBody>
      </p:sp>
      <p:pic>
        <p:nvPicPr>
          <p:cNvPr id="416" name="Google Shape;416;p40"/>
          <p:cNvPicPr preferRelativeResize="0"/>
          <p:nvPr/>
        </p:nvPicPr>
        <p:blipFill>
          <a:blip r:embed="rId5">
            <a:alphaModFix/>
          </a:blip>
          <a:stretch>
            <a:fillRect/>
          </a:stretch>
        </p:blipFill>
        <p:spPr>
          <a:xfrm>
            <a:off x="582922" y="627900"/>
            <a:ext cx="4894901" cy="356334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41"/>
          <p:cNvSpPr/>
          <p:nvPr/>
        </p:nvSpPr>
        <p:spPr>
          <a:xfrm>
            <a:off x="-49075" y="0"/>
            <a:ext cx="946404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422" name="Google Shape;422;p41"/>
          <p:cNvSpPr/>
          <p:nvPr/>
        </p:nvSpPr>
        <p:spPr>
          <a:xfrm rot="2978780">
            <a:off x="5843482" y="-433230"/>
            <a:ext cx="4602374" cy="2527442"/>
          </a:xfrm>
          <a:custGeom>
            <a:rect b="b" l="l" r="r" t="t"/>
            <a:pathLst>
              <a:path extrusionOk="0" h="5054631" w="9169399">
                <a:moveTo>
                  <a:pt x="0" y="0"/>
                </a:moveTo>
                <a:lnTo>
                  <a:pt x="9169399" y="0"/>
                </a:lnTo>
                <a:lnTo>
                  <a:pt x="9169399" y="5054631"/>
                </a:lnTo>
                <a:lnTo>
                  <a:pt x="0" y="5054631"/>
                </a:lnTo>
                <a:lnTo>
                  <a:pt x="0" y="0"/>
                </a:lnTo>
                <a:close/>
              </a:path>
            </a:pathLst>
          </a:custGeom>
          <a:blipFill rotWithShape="1">
            <a:blip r:embed="rId4">
              <a:alphaModFix amt="35000"/>
            </a:blip>
            <a:stretch>
              <a:fillRect b="0" l="0" r="0" t="0"/>
            </a:stretch>
          </a:blipFill>
          <a:ln>
            <a:noFill/>
          </a:ln>
        </p:spPr>
      </p:sp>
      <p:sp>
        <p:nvSpPr>
          <p:cNvPr id="423" name="Google Shape;423;p41"/>
          <p:cNvSpPr txBox="1"/>
          <p:nvPr/>
        </p:nvSpPr>
        <p:spPr>
          <a:xfrm>
            <a:off x="985296" y="279649"/>
            <a:ext cx="6994200" cy="6156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 sz="4000">
                <a:solidFill>
                  <a:schemeClr val="dk1"/>
                </a:solidFill>
                <a:latin typeface="Oswald"/>
                <a:ea typeface="Oswald"/>
                <a:cs typeface="Oswald"/>
                <a:sym typeface="Oswald"/>
              </a:rPr>
              <a:t>In Conclusion…</a:t>
            </a:r>
            <a:endParaRPr sz="700">
              <a:solidFill>
                <a:schemeClr val="dk1"/>
              </a:solidFill>
              <a:latin typeface="Oswald"/>
              <a:ea typeface="Oswald"/>
              <a:cs typeface="Oswald"/>
              <a:sym typeface="Oswald"/>
            </a:endParaRPr>
          </a:p>
        </p:txBody>
      </p:sp>
      <p:sp>
        <p:nvSpPr>
          <p:cNvPr id="424" name="Google Shape;424;p41"/>
          <p:cNvSpPr txBox="1"/>
          <p:nvPr/>
        </p:nvSpPr>
        <p:spPr>
          <a:xfrm>
            <a:off x="1055575" y="1172050"/>
            <a:ext cx="7500300" cy="322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accent3"/>
              </a:solidFill>
              <a:latin typeface="Average"/>
              <a:ea typeface="Average"/>
              <a:cs typeface="Average"/>
              <a:sym typeface="Average"/>
            </a:endParaRPr>
          </a:p>
          <a:p>
            <a:pPr indent="0" lvl="0" marL="0" rtl="0" algn="l">
              <a:spcBef>
                <a:spcPts val="0"/>
              </a:spcBef>
              <a:spcAft>
                <a:spcPts val="0"/>
              </a:spcAft>
              <a:buNone/>
            </a:pPr>
            <a:r>
              <a:t/>
            </a:r>
            <a:endParaRPr sz="1800">
              <a:solidFill>
                <a:schemeClr val="accent3"/>
              </a:solidFill>
              <a:latin typeface="Average"/>
              <a:ea typeface="Average"/>
              <a:cs typeface="Average"/>
              <a:sym typeface="Average"/>
            </a:endParaRPr>
          </a:p>
          <a:p>
            <a:pPr indent="-342900" lvl="0" marL="457200" rtl="0" algn="l">
              <a:spcBef>
                <a:spcPts val="0"/>
              </a:spcBef>
              <a:spcAft>
                <a:spcPts val="0"/>
              </a:spcAft>
              <a:buClr>
                <a:schemeClr val="accent3"/>
              </a:buClr>
              <a:buSzPts val="1800"/>
              <a:buFont typeface="Average"/>
              <a:buChar char="●"/>
            </a:pPr>
            <a:r>
              <a:rPr lang="en" sz="1800">
                <a:solidFill>
                  <a:schemeClr val="accent3"/>
                </a:solidFill>
                <a:latin typeface="Average"/>
                <a:ea typeface="Average"/>
                <a:cs typeface="Average"/>
                <a:sym typeface="Average"/>
              </a:rPr>
              <a:t>Recommended Solution: Autonomous Sales Representatives</a:t>
            </a:r>
            <a:endParaRPr sz="1800">
              <a:solidFill>
                <a:schemeClr val="accent3"/>
              </a:solidFill>
              <a:latin typeface="Average"/>
              <a:ea typeface="Average"/>
              <a:cs typeface="Average"/>
              <a:sym typeface="Average"/>
            </a:endParaRPr>
          </a:p>
          <a:p>
            <a:pPr indent="0" lvl="0" marL="457200" rtl="0" algn="l">
              <a:spcBef>
                <a:spcPts val="0"/>
              </a:spcBef>
              <a:spcAft>
                <a:spcPts val="0"/>
              </a:spcAft>
              <a:buNone/>
            </a:pPr>
            <a:r>
              <a:t/>
            </a:r>
            <a:endParaRPr sz="1800">
              <a:solidFill>
                <a:schemeClr val="accent3"/>
              </a:solidFill>
              <a:latin typeface="Average"/>
              <a:ea typeface="Average"/>
              <a:cs typeface="Average"/>
              <a:sym typeface="Average"/>
            </a:endParaRPr>
          </a:p>
          <a:p>
            <a:pPr indent="-342900" lvl="0" marL="457200" rtl="0" algn="l">
              <a:spcBef>
                <a:spcPts val="0"/>
              </a:spcBef>
              <a:spcAft>
                <a:spcPts val="0"/>
              </a:spcAft>
              <a:buClr>
                <a:schemeClr val="accent3"/>
              </a:buClr>
              <a:buSzPts val="1800"/>
              <a:buFont typeface="Average"/>
              <a:buChar char="●"/>
            </a:pPr>
            <a:r>
              <a:rPr lang="en" sz="1800">
                <a:solidFill>
                  <a:schemeClr val="accent3"/>
                </a:solidFill>
                <a:latin typeface="Average"/>
                <a:ea typeface="Average"/>
                <a:cs typeface="Average"/>
                <a:sym typeface="Average"/>
              </a:rPr>
              <a:t>Implementation plan timeline is 1 month with a $10,000 budget</a:t>
            </a:r>
            <a:br>
              <a:rPr lang="en" sz="1800">
                <a:solidFill>
                  <a:schemeClr val="accent3"/>
                </a:solidFill>
                <a:latin typeface="Average"/>
                <a:ea typeface="Average"/>
                <a:cs typeface="Average"/>
                <a:sym typeface="Average"/>
              </a:rPr>
            </a:br>
            <a:endParaRPr sz="1800">
              <a:solidFill>
                <a:schemeClr val="accent3"/>
              </a:solidFill>
              <a:latin typeface="Average"/>
              <a:ea typeface="Average"/>
              <a:cs typeface="Average"/>
              <a:sym typeface="Average"/>
            </a:endParaRPr>
          </a:p>
          <a:p>
            <a:pPr indent="-342900" lvl="0" marL="457200" rtl="0" algn="l">
              <a:spcBef>
                <a:spcPts val="0"/>
              </a:spcBef>
              <a:spcAft>
                <a:spcPts val="0"/>
              </a:spcAft>
              <a:buClr>
                <a:schemeClr val="accent3"/>
              </a:buClr>
              <a:buSzPts val="1800"/>
              <a:buFont typeface="Average"/>
              <a:buChar char="●"/>
            </a:pPr>
            <a:r>
              <a:rPr lang="en" sz="1800">
                <a:solidFill>
                  <a:schemeClr val="accent3"/>
                </a:solidFill>
                <a:latin typeface="Average"/>
                <a:ea typeface="Average"/>
                <a:cs typeface="Average"/>
                <a:sym typeface="Average"/>
              </a:rPr>
              <a:t>This will aim to generate 30% more leads and improve conversion rates by 15%</a:t>
            </a:r>
            <a:endParaRPr sz="1800">
              <a:solidFill>
                <a:schemeClr val="accent3"/>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5"/>
          <p:cNvSpPr/>
          <p:nvPr/>
        </p:nvSpPr>
        <p:spPr>
          <a:xfrm>
            <a:off x="0" y="0"/>
            <a:ext cx="946404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89" name="Google Shape;89;p15"/>
          <p:cNvSpPr/>
          <p:nvPr/>
        </p:nvSpPr>
        <p:spPr>
          <a:xfrm flipH="1">
            <a:off x="0" y="3087892"/>
            <a:ext cx="3088030" cy="2057400"/>
          </a:xfrm>
          <a:custGeom>
            <a:rect b="b" l="l" r="r" t="t"/>
            <a:pathLst>
              <a:path extrusionOk="0" h="4114800" w="6176060">
                <a:moveTo>
                  <a:pt x="6176060" y="0"/>
                </a:moveTo>
                <a:lnTo>
                  <a:pt x="0" y="0"/>
                </a:lnTo>
                <a:lnTo>
                  <a:pt x="0" y="4114800"/>
                </a:lnTo>
                <a:lnTo>
                  <a:pt x="6176060" y="4114800"/>
                </a:lnTo>
                <a:lnTo>
                  <a:pt x="6176060" y="0"/>
                </a:lnTo>
                <a:close/>
              </a:path>
            </a:pathLst>
          </a:custGeom>
          <a:blipFill rotWithShape="1">
            <a:blip r:embed="rId4">
              <a:alphaModFix amt="60000"/>
            </a:blip>
            <a:stretch>
              <a:fillRect b="0" l="0" r="0" t="0"/>
            </a:stretch>
          </a:blipFill>
          <a:ln>
            <a:noFill/>
          </a:ln>
        </p:spPr>
      </p:sp>
      <p:sp>
        <p:nvSpPr>
          <p:cNvPr id="90" name="Google Shape;90;p15"/>
          <p:cNvSpPr/>
          <p:nvPr/>
        </p:nvSpPr>
        <p:spPr>
          <a:xfrm>
            <a:off x="3633000" y="624525"/>
            <a:ext cx="4611770" cy="1289431"/>
          </a:xfrm>
          <a:custGeom>
            <a:rect b="b" l="l" r="r" t="t"/>
            <a:pathLst>
              <a:path extrusionOk="0" h="660400" w="2127691">
                <a:moveTo>
                  <a:pt x="2003231" y="660400"/>
                </a:moveTo>
                <a:lnTo>
                  <a:pt x="124460" y="660400"/>
                </a:lnTo>
                <a:cubicBezTo>
                  <a:pt x="55880" y="660400"/>
                  <a:pt x="0" y="604520"/>
                  <a:pt x="0" y="535940"/>
                </a:cubicBezTo>
                <a:lnTo>
                  <a:pt x="0" y="124460"/>
                </a:lnTo>
                <a:cubicBezTo>
                  <a:pt x="0" y="55880"/>
                  <a:pt x="55880" y="0"/>
                  <a:pt x="124460" y="0"/>
                </a:cubicBezTo>
                <a:lnTo>
                  <a:pt x="2003231" y="0"/>
                </a:lnTo>
                <a:cubicBezTo>
                  <a:pt x="2071811" y="0"/>
                  <a:pt x="2127691" y="55880"/>
                  <a:pt x="2127691" y="124460"/>
                </a:cubicBezTo>
                <a:lnTo>
                  <a:pt x="2127691" y="535940"/>
                </a:lnTo>
                <a:cubicBezTo>
                  <a:pt x="2127691" y="604520"/>
                  <a:pt x="2071811" y="660400"/>
                  <a:pt x="2003231" y="660400"/>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91" name="Google Shape;91;p15"/>
          <p:cNvSpPr/>
          <p:nvPr/>
        </p:nvSpPr>
        <p:spPr>
          <a:xfrm>
            <a:off x="3850105" y="1004391"/>
            <a:ext cx="530570" cy="529696"/>
          </a:xfrm>
          <a:custGeom>
            <a:rect b="b" l="l" r="r" t="t"/>
            <a:pathLst>
              <a:path extrusionOk="0" h="1059391" w="1061139">
                <a:moveTo>
                  <a:pt x="0" y="0"/>
                </a:moveTo>
                <a:lnTo>
                  <a:pt x="1061138" y="0"/>
                </a:lnTo>
                <a:lnTo>
                  <a:pt x="1061138" y="1059391"/>
                </a:lnTo>
                <a:lnTo>
                  <a:pt x="0" y="1059391"/>
                </a:lnTo>
                <a:lnTo>
                  <a:pt x="0" y="0"/>
                </a:lnTo>
                <a:close/>
              </a:path>
            </a:pathLst>
          </a:custGeom>
          <a:blipFill rotWithShape="1">
            <a:blip r:embed="rId5">
              <a:alphaModFix/>
            </a:blip>
            <a:stretch>
              <a:fillRect b="-23829" l="-24507" r="-23477" t="-24398"/>
            </a:stretch>
          </a:blipFill>
          <a:ln>
            <a:noFill/>
          </a:ln>
        </p:spPr>
      </p:sp>
      <p:sp>
        <p:nvSpPr>
          <p:cNvPr id="92" name="Google Shape;92;p15"/>
          <p:cNvSpPr/>
          <p:nvPr/>
        </p:nvSpPr>
        <p:spPr>
          <a:xfrm>
            <a:off x="4135750" y="2201300"/>
            <a:ext cx="4336492" cy="1475994"/>
          </a:xfrm>
          <a:custGeom>
            <a:rect b="b" l="l" r="r" t="t"/>
            <a:pathLst>
              <a:path extrusionOk="0" h="660400" w="2467421">
                <a:moveTo>
                  <a:pt x="2342961" y="660400"/>
                </a:moveTo>
                <a:lnTo>
                  <a:pt x="124460" y="660400"/>
                </a:lnTo>
                <a:cubicBezTo>
                  <a:pt x="55880" y="660400"/>
                  <a:pt x="0" y="604520"/>
                  <a:pt x="0" y="535940"/>
                </a:cubicBezTo>
                <a:lnTo>
                  <a:pt x="0" y="124460"/>
                </a:lnTo>
                <a:cubicBezTo>
                  <a:pt x="0" y="55880"/>
                  <a:pt x="55880" y="0"/>
                  <a:pt x="124460" y="0"/>
                </a:cubicBezTo>
                <a:lnTo>
                  <a:pt x="2342961" y="0"/>
                </a:lnTo>
                <a:cubicBezTo>
                  <a:pt x="2411541" y="0"/>
                  <a:pt x="2467421" y="55880"/>
                  <a:pt x="2467421" y="124460"/>
                </a:cubicBezTo>
                <a:lnTo>
                  <a:pt x="2467421" y="535940"/>
                </a:lnTo>
                <a:cubicBezTo>
                  <a:pt x="2467421" y="604520"/>
                  <a:pt x="2411541" y="660400"/>
                  <a:pt x="2342961" y="660400"/>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93" name="Google Shape;93;p15"/>
          <p:cNvSpPr txBox="1"/>
          <p:nvPr/>
        </p:nvSpPr>
        <p:spPr>
          <a:xfrm>
            <a:off x="443900" y="624525"/>
            <a:ext cx="2777700" cy="5232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lang="en" sz="3400">
                <a:solidFill>
                  <a:schemeClr val="dk1"/>
                </a:solidFill>
                <a:latin typeface="Oswald"/>
                <a:ea typeface="Oswald"/>
                <a:cs typeface="Oswald"/>
                <a:sym typeface="Oswald"/>
              </a:rPr>
              <a:t>Introduction</a:t>
            </a:r>
            <a:endParaRPr sz="500">
              <a:solidFill>
                <a:schemeClr val="dk1"/>
              </a:solidFill>
              <a:latin typeface="Oswald"/>
              <a:ea typeface="Oswald"/>
              <a:cs typeface="Oswald"/>
              <a:sym typeface="Oswald"/>
            </a:endParaRPr>
          </a:p>
        </p:txBody>
      </p:sp>
      <p:sp>
        <p:nvSpPr>
          <p:cNvPr id="94" name="Google Shape;94;p15"/>
          <p:cNvSpPr txBox="1"/>
          <p:nvPr/>
        </p:nvSpPr>
        <p:spPr>
          <a:xfrm>
            <a:off x="4572000" y="1033450"/>
            <a:ext cx="3447000" cy="8805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 sz="1100">
                <a:solidFill>
                  <a:srgbClr val="FFFFFF"/>
                </a:solidFill>
                <a:latin typeface="Average"/>
                <a:ea typeface="Average"/>
                <a:cs typeface="Average"/>
                <a:sym typeface="Average"/>
              </a:rPr>
              <a:t>Resolvio, a group of aspiring professionals with a shared passion for solving real-world challenges through innovation, teamwork, and strategic thinking.</a:t>
            </a:r>
            <a:endParaRPr sz="1100">
              <a:solidFill>
                <a:srgbClr val="FFFFFF"/>
              </a:solidFill>
              <a:latin typeface="Average"/>
              <a:ea typeface="Average"/>
              <a:cs typeface="Average"/>
              <a:sym typeface="Average"/>
            </a:endParaRPr>
          </a:p>
          <a:p>
            <a:pPr indent="0" lvl="0" marL="0" marR="0" rtl="0" algn="l">
              <a:lnSpc>
                <a:spcPct val="140000"/>
              </a:lnSpc>
              <a:spcBef>
                <a:spcPts val="0"/>
              </a:spcBef>
              <a:spcAft>
                <a:spcPts val="0"/>
              </a:spcAft>
              <a:buNone/>
            </a:pPr>
            <a:r>
              <a:t/>
            </a:r>
            <a:endParaRPr sz="1100">
              <a:solidFill>
                <a:srgbClr val="FFFFFF"/>
              </a:solidFill>
            </a:endParaRPr>
          </a:p>
        </p:txBody>
      </p:sp>
      <p:sp>
        <p:nvSpPr>
          <p:cNvPr id="95" name="Google Shape;95;p15"/>
          <p:cNvSpPr txBox="1"/>
          <p:nvPr/>
        </p:nvSpPr>
        <p:spPr>
          <a:xfrm>
            <a:off x="5101925" y="2571750"/>
            <a:ext cx="2985000" cy="11175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 sz="1100">
                <a:solidFill>
                  <a:srgbClr val="FFFFFF"/>
                </a:solidFill>
                <a:latin typeface="Average"/>
                <a:ea typeface="Average"/>
                <a:cs typeface="Average"/>
                <a:sym typeface="Average"/>
              </a:rPr>
              <a:t>For this project, we are excited to collaborate with SOTI, a leader in the mobility management sector. Together, we aim to address key challenges and propose impactful solutions.</a:t>
            </a:r>
            <a:endParaRPr sz="1100">
              <a:solidFill>
                <a:srgbClr val="FFFFFF"/>
              </a:solidFill>
              <a:latin typeface="Average"/>
              <a:ea typeface="Average"/>
              <a:cs typeface="Average"/>
              <a:sym typeface="Average"/>
            </a:endParaRPr>
          </a:p>
          <a:p>
            <a:pPr indent="0" lvl="0" marL="0" marR="0" rtl="0" algn="l">
              <a:lnSpc>
                <a:spcPct val="140000"/>
              </a:lnSpc>
              <a:spcBef>
                <a:spcPts val="0"/>
              </a:spcBef>
              <a:spcAft>
                <a:spcPts val="0"/>
              </a:spcAft>
              <a:buNone/>
            </a:pPr>
            <a:r>
              <a:t/>
            </a:r>
            <a:endParaRPr sz="1100">
              <a:solidFill>
                <a:srgbClr val="FFFFFF"/>
              </a:solidFill>
            </a:endParaRPr>
          </a:p>
        </p:txBody>
      </p:sp>
      <p:sp>
        <p:nvSpPr>
          <p:cNvPr id="96" name="Google Shape;96;p15"/>
          <p:cNvSpPr/>
          <p:nvPr/>
        </p:nvSpPr>
        <p:spPr>
          <a:xfrm>
            <a:off x="4380686" y="2630704"/>
            <a:ext cx="530570" cy="529695"/>
          </a:xfrm>
          <a:custGeom>
            <a:rect b="b" l="l" r="r" t="t"/>
            <a:pathLst>
              <a:path extrusionOk="0" h="1059391" w="1061139">
                <a:moveTo>
                  <a:pt x="0" y="0"/>
                </a:moveTo>
                <a:lnTo>
                  <a:pt x="1061139" y="0"/>
                </a:lnTo>
                <a:lnTo>
                  <a:pt x="1061139" y="1059391"/>
                </a:lnTo>
                <a:lnTo>
                  <a:pt x="0" y="1059391"/>
                </a:lnTo>
                <a:lnTo>
                  <a:pt x="0" y="0"/>
                </a:lnTo>
                <a:close/>
              </a:path>
            </a:pathLst>
          </a:custGeom>
          <a:blipFill rotWithShape="1">
            <a:blip r:embed="rId5">
              <a:alphaModFix/>
            </a:blip>
            <a:stretch>
              <a:fillRect b="-23829" l="-24507" r="-23477" t="-24398"/>
            </a:stretch>
          </a:blipFill>
          <a:ln>
            <a:noFill/>
          </a:ln>
        </p:spPr>
      </p:sp>
      <p:sp>
        <p:nvSpPr>
          <p:cNvPr id="97" name="Google Shape;97;p15"/>
          <p:cNvSpPr txBox="1"/>
          <p:nvPr/>
        </p:nvSpPr>
        <p:spPr>
          <a:xfrm>
            <a:off x="4573600" y="751650"/>
            <a:ext cx="3087900" cy="184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 sz="1200">
                <a:solidFill>
                  <a:srgbClr val="FFFFFF"/>
                </a:solidFill>
                <a:latin typeface="Oswald"/>
                <a:ea typeface="Oswald"/>
                <a:cs typeface="Oswald"/>
                <a:sym typeface="Oswald"/>
              </a:rPr>
              <a:t>Who We Are:</a:t>
            </a:r>
            <a:endParaRPr sz="700">
              <a:latin typeface="Oswald"/>
              <a:ea typeface="Oswald"/>
              <a:cs typeface="Oswald"/>
              <a:sym typeface="Oswald"/>
            </a:endParaRPr>
          </a:p>
        </p:txBody>
      </p:sp>
      <p:sp>
        <p:nvSpPr>
          <p:cNvPr id="98" name="Google Shape;98;p15"/>
          <p:cNvSpPr txBox="1"/>
          <p:nvPr/>
        </p:nvSpPr>
        <p:spPr>
          <a:xfrm>
            <a:off x="5101918" y="2305238"/>
            <a:ext cx="2985000" cy="1848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lang="en" sz="1200">
                <a:solidFill>
                  <a:srgbClr val="FFFFFF"/>
                </a:solidFill>
                <a:latin typeface="Poppins"/>
                <a:ea typeface="Poppins"/>
                <a:cs typeface="Poppins"/>
                <a:sym typeface="Poppins"/>
              </a:rPr>
              <a:t>O</a:t>
            </a:r>
            <a:r>
              <a:rPr b="1" lang="en" sz="1200">
                <a:solidFill>
                  <a:srgbClr val="FFFFFF"/>
                </a:solidFill>
                <a:latin typeface="Oswald"/>
                <a:ea typeface="Oswald"/>
                <a:cs typeface="Oswald"/>
                <a:sym typeface="Oswald"/>
              </a:rPr>
              <a:t>ur Project Partner:</a:t>
            </a:r>
            <a:endParaRPr sz="700">
              <a:latin typeface="Oswald"/>
              <a:ea typeface="Oswald"/>
              <a:cs typeface="Oswald"/>
              <a:sym typeface="Oswald"/>
            </a:endParaRPr>
          </a:p>
        </p:txBody>
      </p:sp>
      <p:pic>
        <p:nvPicPr>
          <p:cNvPr id="99" name="Google Shape;99;p15"/>
          <p:cNvPicPr preferRelativeResize="0"/>
          <p:nvPr/>
        </p:nvPicPr>
        <p:blipFill>
          <a:blip r:embed="rId6">
            <a:alphaModFix/>
          </a:blip>
          <a:stretch>
            <a:fillRect/>
          </a:stretch>
        </p:blipFill>
        <p:spPr>
          <a:xfrm>
            <a:off x="212900" y="1398600"/>
            <a:ext cx="3778099" cy="32818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8" name="Shape 428"/>
        <p:cNvGrpSpPr/>
        <p:nvPr/>
      </p:nvGrpSpPr>
      <p:grpSpPr>
        <a:xfrm>
          <a:off x="0" y="0"/>
          <a:ext cx="0" cy="0"/>
          <a:chOff x="0" y="0"/>
          <a:chExt cx="0" cy="0"/>
        </a:xfrm>
      </p:grpSpPr>
      <p:sp>
        <p:nvSpPr>
          <p:cNvPr id="429" name="Google Shape;429;p42"/>
          <p:cNvSpPr/>
          <p:nvPr/>
        </p:nvSpPr>
        <p:spPr>
          <a:xfrm>
            <a:off x="0" y="0"/>
            <a:ext cx="1001268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3329" l="0" r="0" t="-3329"/>
            </a:stretch>
          </a:blipFill>
          <a:ln>
            <a:noFill/>
          </a:ln>
        </p:spPr>
      </p:sp>
      <p:sp>
        <p:nvSpPr>
          <p:cNvPr id="430" name="Google Shape;430;p42"/>
          <p:cNvSpPr/>
          <p:nvPr/>
        </p:nvSpPr>
        <p:spPr>
          <a:xfrm>
            <a:off x="0" y="0"/>
            <a:ext cx="9144000" cy="2136507"/>
          </a:xfrm>
          <a:custGeom>
            <a:rect b="b" l="l" r="r" t="t"/>
            <a:pathLst>
              <a:path extrusionOk="0" h="4273013" w="18288000">
                <a:moveTo>
                  <a:pt x="0" y="0"/>
                </a:moveTo>
                <a:lnTo>
                  <a:pt x="18288000" y="0"/>
                </a:lnTo>
                <a:lnTo>
                  <a:pt x="18288000" y="4273013"/>
                </a:lnTo>
                <a:lnTo>
                  <a:pt x="0" y="4273013"/>
                </a:lnTo>
                <a:lnTo>
                  <a:pt x="0" y="0"/>
                </a:lnTo>
                <a:close/>
              </a:path>
            </a:pathLst>
          </a:custGeom>
          <a:blipFill rotWithShape="1">
            <a:blip r:embed="rId4">
              <a:alphaModFix/>
            </a:blip>
            <a:stretch>
              <a:fillRect b="0" l="0" r="0" t="-255568"/>
            </a:stretch>
          </a:blipFill>
          <a:ln>
            <a:noFill/>
          </a:ln>
        </p:spPr>
      </p:sp>
      <p:sp>
        <p:nvSpPr>
          <p:cNvPr id="431" name="Google Shape;431;p42"/>
          <p:cNvSpPr txBox="1"/>
          <p:nvPr/>
        </p:nvSpPr>
        <p:spPr>
          <a:xfrm>
            <a:off x="1255101" y="1587699"/>
            <a:ext cx="6633900" cy="9234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 sz="6000" u="none" cap="none" strike="noStrike">
                <a:solidFill>
                  <a:srgbClr val="FFFFFF"/>
                </a:solidFill>
                <a:latin typeface="Oswald"/>
                <a:ea typeface="Oswald"/>
                <a:cs typeface="Oswald"/>
                <a:sym typeface="Oswald"/>
              </a:rPr>
              <a:t>Thank You!</a:t>
            </a:r>
            <a:endParaRPr sz="700">
              <a:latin typeface="Oswald"/>
              <a:ea typeface="Oswald"/>
              <a:cs typeface="Oswald"/>
              <a:sym typeface="Oswald"/>
            </a:endParaRPr>
          </a:p>
        </p:txBody>
      </p:sp>
      <p:pic>
        <p:nvPicPr>
          <p:cNvPr id="432" name="Google Shape;432;p42"/>
          <p:cNvPicPr preferRelativeResize="0"/>
          <p:nvPr/>
        </p:nvPicPr>
        <p:blipFill>
          <a:blip r:embed="rId5">
            <a:alphaModFix/>
          </a:blip>
          <a:stretch>
            <a:fillRect/>
          </a:stretch>
        </p:blipFill>
        <p:spPr>
          <a:xfrm>
            <a:off x="3239767" y="4384650"/>
            <a:ext cx="2374231" cy="646500"/>
          </a:xfrm>
          <a:prstGeom prst="rect">
            <a:avLst/>
          </a:prstGeom>
          <a:noFill/>
          <a:ln>
            <a:noFill/>
          </a:ln>
        </p:spPr>
      </p:pic>
      <p:sp>
        <p:nvSpPr>
          <p:cNvPr id="433" name="Google Shape;433;p42"/>
          <p:cNvSpPr txBox="1"/>
          <p:nvPr/>
        </p:nvSpPr>
        <p:spPr>
          <a:xfrm>
            <a:off x="1938860" y="2674739"/>
            <a:ext cx="5266500" cy="277200"/>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lang="en" sz="1800">
                <a:solidFill>
                  <a:schemeClr val="dk1"/>
                </a:solidFill>
                <a:latin typeface="Average"/>
                <a:ea typeface="Average"/>
                <a:cs typeface="Average"/>
                <a:sym typeface="Average"/>
              </a:rPr>
              <a:t>Feel free to ask any questions</a:t>
            </a:r>
            <a:endParaRPr sz="700">
              <a:solidFill>
                <a:schemeClr val="dk1"/>
              </a:solidFill>
              <a:latin typeface="Average"/>
              <a:ea typeface="Average"/>
              <a:cs typeface="Average"/>
              <a:sym typeface="Averag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p:nvPr/>
        </p:nvSpPr>
        <p:spPr>
          <a:xfrm>
            <a:off x="0" y="0"/>
            <a:ext cx="946404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105" name="Google Shape;105;p16"/>
          <p:cNvSpPr/>
          <p:nvPr/>
        </p:nvSpPr>
        <p:spPr>
          <a:xfrm rot="2978780">
            <a:off x="5843482" y="-433230"/>
            <a:ext cx="4602374" cy="2527442"/>
          </a:xfrm>
          <a:custGeom>
            <a:rect b="b" l="l" r="r" t="t"/>
            <a:pathLst>
              <a:path extrusionOk="0" h="5054631" w="9169399">
                <a:moveTo>
                  <a:pt x="0" y="0"/>
                </a:moveTo>
                <a:lnTo>
                  <a:pt x="9169399" y="0"/>
                </a:lnTo>
                <a:lnTo>
                  <a:pt x="9169399" y="5054631"/>
                </a:lnTo>
                <a:lnTo>
                  <a:pt x="0" y="5054631"/>
                </a:lnTo>
                <a:lnTo>
                  <a:pt x="0" y="0"/>
                </a:lnTo>
                <a:close/>
              </a:path>
            </a:pathLst>
          </a:custGeom>
          <a:blipFill rotWithShape="1">
            <a:blip r:embed="rId4">
              <a:alphaModFix amt="35000"/>
            </a:blip>
            <a:stretch>
              <a:fillRect b="0" l="0" r="0" t="0"/>
            </a:stretch>
          </a:blipFill>
          <a:ln>
            <a:noFill/>
          </a:ln>
        </p:spPr>
      </p:sp>
      <p:sp>
        <p:nvSpPr>
          <p:cNvPr id="106" name="Google Shape;106;p16"/>
          <p:cNvSpPr txBox="1"/>
          <p:nvPr/>
        </p:nvSpPr>
        <p:spPr>
          <a:xfrm>
            <a:off x="1074896" y="1956149"/>
            <a:ext cx="6994200" cy="6156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 sz="4000">
                <a:solidFill>
                  <a:schemeClr val="dk1"/>
                </a:solidFill>
                <a:latin typeface="Oswald"/>
                <a:ea typeface="Oswald"/>
                <a:cs typeface="Oswald"/>
                <a:sym typeface="Oswald"/>
              </a:rPr>
              <a:t>Industry Partner Overview</a:t>
            </a:r>
            <a:endParaRPr sz="700">
              <a:solidFill>
                <a:schemeClr val="dk1"/>
              </a:solidFill>
              <a:latin typeface="Oswald"/>
              <a:ea typeface="Oswald"/>
              <a:cs typeface="Oswald"/>
              <a:sym typeface="Oswa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7"/>
          <p:cNvSpPr/>
          <p:nvPr/>
        </p:nvSpPr>
        <p:spPr>
          <a:xfrm>
            <a:off x="-42075" y="0"/>
            <a:ext cx="96012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112" name="Google Shape;112;p17"/>
          <p:cNvSpPr/>
          <p:nvPr/>
        </p:nvSpPr>
        <p:spPr>
          <a:xfrm>
            <a:off x="-950771" y="-1420646"/>
            <a:ext cx="4656562" cy="4607417"/>
          </a:xfrm>
          <a:custGeom>
            <a:rect b="b" l="l" r="r" t="t"/>
            <a:pathLst>
              <a:path extrusionOk="0" h="9214833" w="9313124">
                <a:moveTo>
                  <a:pt x="0" y="0"/>
                </a:moveTo>
                <a:lnTo>
                  <a:pt x="9313125" y="0"/>
                </a:lnTo>
                <a:lnTo>
                  <a:pt x="9313125" y="9214833"/>
                </a:lnTo>
                <a:lnTo>
                  <a:pt x="0" y="9214833"/>
                </a:lnTo>
                <a:lnTo>
                  <a:pt x="0" y="0"/>
                </a:lnTo>
                <a:close/>
              </a:path>
            </a:pathLst>
          </a:custGeom>
          <a:blipFill rotWithShape="1">
            <a:blip r:embed="rId4">
              <a:alphaModFix amt="80000"/>
            </a:blip>
            <a:stretch>
              <a:fillRect b="0" l="0" r="0" t="0"/>
            </a:stretch>
          </a:blipFill>
          <a:ln>
            <a:noFill/>
          </a:ln>
        </p:spPr>
      </p:sp>
      <p:sp>
        <p:nvSpPr>
          <p:cNvPr id="113" name="Google Shape;113;p17"/>
          <p:cNvSpPr txBox="1"/>
          <p:nvPr/>
        </p:nvSpPr>
        <p:spPr>
          <a:xfrm>
            <a:off x="1659899" y="493609"/>
            <a:ext cx="5824200" cy="618900"/>
          </a:xfrm>
          <a:prstGeom prst="rect">
            <a:avLst/>
          </a:prstGeom>
          <a:noFill/>
          <a:ln>
            <a:noFill/>
          </a:ln>
        </p:spPr>
        <p:txBody>
          <a:bodyPr anchorCtr="0" anchor="t" bIns="0" lIns="0" spcFirstLastPara="1" rIns="0" wrap="square" tIns="0">
            <a:spAutoFit/>
          </a:bodyPr>
          <a:lstStyle/>
          <a:p>
            <a:pPr indent="0" lvl="0" marL="0" rtl="0" algn="ctr">
              <a:spcBef>
                <a:spcPts val="0"/>
              </a:spcBef>
              <a:spcAft>
                <a:spcPts val="0"/>
              </a:spcAft>
              <a:buClr>
                <a:srgbClr val="000000"/>
              </a:buClr>
              <a:buSzPts val="990"/>
              <a:buFont typeface="Arial"/>
              <a:buNone/>
            </a:pPr>
            <a:r>
              <a:rPr lang="en" sz="4020">
                <a:solidFill>
                  <a:schemeClr val="dk1"/>
                </a:solidFill>
                <a:latin typeface="Oswald"/>
                <a:ea typeface="Oswald"/>
                <a:cs typeface="Oswald"/>
                <a:sym typeface="Oswald"/>
              </a:rPr>
              <a:t>Company Background</a:t>
            </a:r>
            <a:endParaRPr sz="100">
              <a:solidFill>
                <a:schemeClr val="dk1"/>
              </a:solidFill>
              <a:latin typeface="Oswald"/>
              <a:ea typeface="Oswald"/>
              <a:cs typeface="Oswald"/>
              <a:sym typeface="Oswald"/>
            </a:endParaRPr>
          </a:p>
        </p:txBody>
      </p:sp>
      <p:sp>
        <p:nvSpPr>
          <p:cNvPr id="114" name="Google Shape;114;p17"/>
          <p:cNvSpPr/>
          <p:nvPr/>
        </p:nvSpPr>
        <p:spPr>
          <a:xfrm>
            <a:off x="737175" y="1497000"/>
            <a:ext cx="8042700" cy="2566200"/>
          </a:xfrm>
          <a:prstGeom prst="roundRect">
            <a:avLst>
              <a:gd fmla="val 16667" name="adj"/>
            </a:avLst>
          </a:prstGeom>
          <a:solidFill>
            <a:srgbClr val="2E2D2D">
              <a:alpha val="600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342900" lvl="0" marL="457200" rtl="0" algn="l">
              <a:spcBef>
                <a:spcPts val="0"/>
              </a:spcBef>
              <a:spcAft>
                <a:spcPts val="0"/>
              </a:spcAft>
              <a:buClr>
                <a:schemeClr val="accent3"/>
              </a:buClr>
              <a:buSzPts val="1800"/>
              <a:buFont typeface="Average"/>
              <a:buChar char="●"/>
            </a:pPr>
            <a:r>
              <a:rPr b="1" lang="en" sz="1800">
                <a:solidFill>
                  <a:schemeClr val="accent3"/>
                </a:solidFill>
                <a:latin typeface="Average"/>
                <a:ea typeface="Average"/>
                <a:cs typeface="Average"/>
                <a:sym typeface="Average"/>
              </a:rPr>
              <a:t>Established leader in Enterprise Mobility Management</a:t>
            </a:r>
            <a:endParaRPr b="1" sz="1800">
              <a:solidFill>
                <a:schemeClr val="accent3"/>
              </a:solidFill>
              <a:latin typeface="Average"/>
              <a:ea typeface="Average"/>
              <a:cs typeface="Average"/>
              <a:sym typeface="Average"/>
            </a:endParaRPr>
          </a:p>
          <a:p>
            <a:pPr indent="0" lvl="0" marL="457200" rtl="0" algn="l">
              <a:spcBef>
                <a:spcPts val="1000"/>
              </a:spcBef>
              <a:spcAft>
                <a:spcPts val="0"/>
              </a:spcAft>
              <a:buNone/>
            </a:pPr>
            <a:r>
              <a:t/>
            </a:r>
            <a:endParaRPr b="1" sz="1800">
              <a:solidFill>
                <a:schemeClr val="accent3"/>
              </a:solidFill>
              <a:latin typeface="Average"/>
              <a:ea typeface="Average"/>
              <a:cs typeface="Average"/>
              <a:sym typeface="Average"/>
            </a:endParaRPr>
          </a:p>
          <a:p>
            <a:pPr indent="-342900" lvl="0" marL="457200" rtl="0" algn="l">
              <a:spcBef>
                <a:spcPts val="1000"/>
              </a:spcBef>
              <a:spcAft>
                <a:spcPts val="0"/>
              </a:spcAft>
              <a:buClr>
                <a:schemeClr val="accent3"/>
              </a:buClr>
              <a:buSzPts val="1800"/>
              <a:buFont typeface="Average"/>
              <a:buChar char="●"/>
            </a:pPr>
            <a:r>
              <a:rPr b="1" lang="en" sz="1800">
                <a:solidFill>
                  <a:schemeClr val="accent3"/>
                </a:solidFill>
                <a:latin typeface="Average"/>
                <a:ea typeface="Average"/>
                <a:cs typeface="Average"/>
                <a:sym typeface="Average"/>
              </a:rPr>
              <a:t>Headquarters based in Mississauga, Ontario</a:t>
            </a:r>
            <a:r>
              <a:rPr lang="en" sz="1800">
                <a:solidFill>
                  <a:schemeClr val="accent3"/>
                </a:solidFill>
                <a:latin typeface="Average"/>
                <a:ea typeface="Average"/>
                <a:cs typeface="Average"/>
                <a:sym typeface="Average"/>
              </a:rPr>
              <a:t> </a:t>
            </a:r>
            <a:endParaRPr sz="1800">
              <a:solidFill>
                <a:schemeClr val="accent3"/>
              </a:solidFill>
              <a:latin typeface="Average"/>
              <a:ea typeface="Average"/>
              <a:cs typeface="Average"/>
              <a:sym typeface="Average"/>
            </a:endParaRPr>
          </a:p>
          <a:p>
            <a:pPr indent="0" lvl="0" marL="457200" rtl="0" algn="l">
              <a:spcBef>
                <a:spcPts val="1000"/>
              </a:spcBef>
              <a:spcAft>
                <a:spcPts val="0"/>
              </a:spcAft>
              <a:buNone/>
            </a:pPr>
            <a:r>
              <a:t/>
            </a:r>
            <a:endParaRPr sz="1800">
              <a:solidFill>
                <a:schemeClr val="accent3"/>
              </a:solidFill>
              <a:latin typeface="Average"/>
              <a:ea typeface="Average"/>
              <a:cs typeface="Average"/>
              <a:sym typeface="Average"/>
            </a:endParaRPr>
          </a:p>
          <a:p>
            <a:pPr indent="-342900" lvl="0" marL="457200" rtl="0" algn="l">
              <a:spcBef>
                <a:spcPts val="1000"/>
              </a:spcBef>
              <a:spcAft>
                <a:spcPts val="1000"/>
              </a:spcAft>
              <a:buClr>
                <a:schemeClr val="accent3"/>
              </a:buClr>
              <a:buSzPts val="1800"/>
              <a:buFont typeface="Average"/>
              <a:buChar char="●"/>
            </a:pPr>
            <a:r>
              <a:rPr b="1" lang="en" sz="1800">
                <a:solidFill>
                  <a:schemeClr val="accent3"/>
                </a:solidFill>
                <a:latin typeface="Average"/>
                <a:ea typeface="Average"/>
                <a:cs typeface="Average"/>
                <a:sym typeface="Average"/>
              </a:rPr>
              <a:t>Mission</a:t>
            </a:r>
            <a:r>
              <a:rPr lang="en" sz="1800">
                <a:solidFill>
                  <a:schemeClr val="accent3"/>
                </a:solidFill>
                <a:latin typeface="Average"/>
                <a:ea typeface="Average"/>
                <a:cs typeface="Average"/>
                <a:sym typeface="Average"/>
              </a:rPr>
              <a:t>: Provide advanced solutions for EMM</a:t>
            </a:r>
            <a:endParaRPr sz="1800">
              <a:solidFill>
                <a:schemeClr val="accent3"/>
              </a:solidFill>
              <a:latin typeface="Average"/>
              <a:ea typeface="Average"/>
              <a:cs typeface="Average"/>
              <a:sym typeface="Average"/>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8"/>
          <p:cNvSpPr/>
          <p:nvPr/>
        </p:nvSpPr>
        <p:spPr>
          <a:xfrm>
            <a:off x="-42075" y="0"/>
            <a:ext cx="96012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120" name="Google Shape;120;p18"/>
          <p:cNvSpPr/>
          <p:nvPr/>
        </p:nvSpPr>
        <p:spPr>
          <a:xfrm>
            <a:off x="-950771" y="-1420646"/>
            <a:ext cx="4656562" cy="4607417"/>
          </a:xfrm>
          <a:custGeom>
            <a:rect b="b" l="l" r="r" t="t"/>
            <a:pathLst>
              <a:path extrusionOk="0" h="9214833" w="9313124">
                <a:moveTo>
                  <a:pt x="0" y="0"/>
                </a:moveTo>
                <a:lnTo>
                  <a:pt x="9313125" y="0"/>
                </a:lnTo>
                <a:lnTo>
                  <a:pt x="9313125" y="9214833"/>
                </a:lnTo>
                <a:lnTo>
                  <a:pt x="0" y="9214833"/>
                </a:lnTo>
                <a:lnTo>
                  <a:pt x="0" y="0"/>
                </a:lnTo>
                <a:close/>
              </a:path>
            </a:pathLst>
          </a:custGeom>
          <a:blipFill rotWithShape="1">
            <a:blip r:embed="rId4">
              <a:alphaModFix amt="80000"/>
            </a:blip>
            <a:stretch>
              <a:fillRect b="0" l="0" r="0" t="0"/>
            </a:stretch>
          </a:blipFill>
          <a:ln>
            <a:noFill/>
          </a:ln>
        </p:spPr>
      </p:sp>
      <p:sp>
        <p:nvSpPr>
          <p:cNvPr id="121" name="Google Shape;121;p18"/>
          <p:cNvSpPr/>
          <p:nvPr/>
        </p:nvSpPr>
        <p:spPr>
          <a:xfrm>
            <a:off x="1033125" y="332425"/>
            <a:ext cx="3222977" cy="4035406"/>
          </a:xfrm>
          <a:custGeom>
            <a:rect b="b" l="l" r="r" t="t"/>
            <a:pathLst>
              <a:path extrusionOk="0" h="1016475" w="973709">
                <a:moveTo>
                  <a:pt x="849249" y="1016475"/>
                </a:moveTo>
                <a:lnTo>
                  <a:pt x="124460" y="1016475"/>
                </a:lnTo>
                <a:cubicBezTo>
                  <a:pt x="55880" y="1016475"/>
                  <a:pt x="0" y="960595"/>
                  <a:pt x="0" y="892015"/>
                </a:cubicBezTo>
                <a:lnTo>
                  <a:pt x="0" y="124460"/>
                </a:lnTo>
                <a:cubicBezTo>
                  <a:pt x="0" y="55880"/>
                  <a:pt x="55880" y="0"/>
                  <a:pt x="124460" y="0"/>
                </a:cubicBezTo>
                <a:lnTo>
                  <a:pt x="849249" y="0"/>
                </a:lnTo>
                <a:cubicBezTo>
                  <a:pt x="917829" y="0"/>
                  <a:pt x="973709" y="55880"/>
                  <a:pt x="973709" y="124460"/>
                </a:cubicBezTo>
                <a:lnTo>
                  <a:pt x="973709" y="892015"/>
                </a:lnTo>
                <a:cubicBezTo>
                  <a:pt x="973709" y="960595"/>
                  <a:pt x="917829" y="1016475"/>
                  <a:pt x="849249" y="1016475"/>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22" name="Google Shape;122;p18"/>
          <p:cNvSpPr txBox="1"/>
          <p:nvPr/>
        </p:nvSpPr>
        <p:spPr>
          <a:xfrm>
            <a:off x="1033125" y="535600"/>
            <a:ext cx="3222900" cy="36450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lang="en" sz="2083">
                <a:solidFill>
                  <a:schemeClr val="dk1"/>
                </a:solidFill>
                <a:latin typeface="Oswald"/>
                <a:ea typeface="Oswald"/>
                <a:cs typeface="Oswald"/>
                <a:sym typeface="Oswald"/>
              </a:rPr>
              <a:t>Corporate Structure and Team:</a:t>
            </a:r>
            <a:endParaRPr sz="2083">
              <a:solidFill>
                <a:schemeClr val="dk1"/>
              </a:solidFill>
              <a:latin typeface="Oswald"/>
              <a:ea typeface="Oswald"/>
              <a:cs typeface="Oswald"/>
              <a:sym typeface="Oswald"/>
            </a:endParaRPr>
          </a:p>
          <a:p>
            <a:pPr indent="-317500" lvl="0" marL="457200" rtl="0" algn="l">
              <a:lnSpc>
                <a:spcPct val="115000"/>
              </a:lnSpc>
              <a:spcBef>
                <a:spcPts val="1000"/>
              </a:spcBef>
              <a:spcAft>
                <a:spcPts val="0"/>
              </a:spcAft>
              <a:buClr>
                <a:schemeClr val="dk1"/>
              </a:buClr>
              <a:buSzPts val="1400"/>
              <a:buFont typeface="Average"/>
              <a:buChar char="●"/>
            </a:pPr>
            <a:r>
              <a:rPr b="1" lang="en">
                <a:solidFill>
                  <a:schemeClr val="dk1"/>
                </a:solidFill>
                <a:latin typeface="Average"/>
                <a:ea typeface="Average"/>
                <a:cs typeface="Average"/>
                <a:sym typeface="Average"/>
              </a:rPr>
              <a:t>Privately held company</a:t>
            </a:r>
            <a:r>
              <a:rPr lang="en">
                <a:solidFill>
                  <a:schemeClr val="dk1"/>
                </a:solidFill>
                <a:latin typeface="Average"/>
                <a:ea typeface="Average"/>
                <a:cs typeface="Average"/>
                <a:sym typeface="Average"/>
              </a:rPr>
              <a:t> led by a strong executive team</a:t>
            </a:r>
            <a:endParaRPr>
              <a:solidFill>
                <a:schemeClr val="dk1"/>
              </a:solidFill>
              <a:latin typeface="Average"/>
              <a:ea typeface="Average"/>
              <a:cs typeface="Average"/>
              <a:sym typeface="Average"/>
            </a:endParaRPr>
          </a:p>
          <a:p>
            <a:pPr indent="0" lvl="0" marL="457200" rtl="0" algn="l">
              <a:lnSpc>
                <a:spcPct val="115000"/>
              </a:lnSpc>
              <a:spcBef>
                <a:spcPts val="1000"/>
              </a:spcBef>
              <a:spcAft>
                <a:spcPts val="0"/>
              </a:spcAft>
              <a:buNone/>
            </a:pPr>
            <a:r>
              <a:t/>
            </a:r>
            <a:endParaRPr>
              <a:solidFill>
                <a:schemeClr val="dk1"/>
              </a:solidFill>
              <a:latin typeface="Average"/>
              <a:ea typeface="Average"/>
              <a:cs typeface="Average"/>
              <a:sym typeface="Average"/>
            </a:endParaRPr>
          </a:p>
          <a:p>
            <a:pPr indent="-317500" lvl="0" marL="457200" rtl="0" algn="l">
              <a:lnSpc>
                <a:spcPct val="115000"/>
              </a:lnSpc>
              <a:spcBef>
                <a:spcPts val="1000"/>
              </a:spcBef>
              <a:spcAft>
                <a:spcPts val="0"/>
              </a:spcAft>
              <a:buClr>
                <a:schemeClr val="dk1"/>
              </a:buClr>
              <a:buSzPts val="1400"/>
              <a:buFont typeface="Average"/>
              <a:buChar char="●"/>
            </a:pPr>
            <a:r>
              <a:rPr b="1" lang="en">
                <a:solidFill>
                  <a:schemeClr val="dk1"/>
                </a:solidFill>
                <a:latin typeface="Average"/>
                <a:ea typeface="Average"/>
                <a:cs typeface="Average"/>
                <a:sym typeface="Average"/>
              </a:rPr>
              <a:t>Robust workforce</a:t>
            </a:r>
            <a:r>
              <a:rPr lang="en">
                <a:solidFill>
                  <a:schemeClr val="dk1"/>
                </a:solidFill>
                <a:latin typeface="Average"/>
                <a:ea typeface="Average"/>
                <a:cs typeface="Average"/>
                <a:sym typeface="Average"/>
              </a:rPr>
              <a:t> that drives product innovation and customer satisfaction.</a:t>
            </a:r>
            <a:endParaRPr>
              <a:solidFill>
                <a:schemeClr val="dk1"/>
              </a:solidFill>
              <a:latin typeface="Average"/>
              <a:ea typeface="Average"/>
              <a:cs typeface="Average"/>
              <a:sym typeface="Average"/>
            </a:endParaRPr>
          </a:p>
          <a:p>
            <a:pPr indent="0" lvl="0" marL="457200" rtl="0" algn="l">
              <a:lnSpc>
                <a:spcPct val="115000"/>
              </a:lnSpc>
              <a:spcBef>
                <a:spcPts val="1000"/>
              </a:spcBef>
              <a:spcAft>
                <a:spcPts val="0"/>
              </a:spcAft>
              <a:buNone/>
            </a:pPr>
            <a:r>
              <a:t/>
            </a:r>
            <a:endParaRPr>
              <a:solidFill>
                <a:schemeClr val="dk1"/>
              </a:solidFill>
              <a:latin typeface="Average"/>
              <a:ea typeface="Average"/>
              <a:cs typeface="Average"/>
              <a:sym typeface="Average"/>
            </a:endParaRPr>
          </a:p>
          <a:p>
            <a:pPr indent="-317500" lvl="0" marL="457200" rtl="0" algn="l">
              <a:lnSpc>
                <a:spcPct val="115000"/>
              </a:lnSpc>
              <a:spcBef>
                <a:spcPts val="1000"/>
              </a:spcBef>
              <a:spcAft>
                <a:spcPts val="1000"/>
              </a:spcAft>
              <a:buClr>
                <a:schemeClr val="dk1"/>
              </a:buClr>
              <a:buSzPts val="1400"/>
              <a:buFont typeface="Average"/>
              <a:buChar char="●"/>
            </a:pPr>
            <a:r>
              <a:rPr lang="en">
                <a:solidFill>
                  <a:schemeClr val="dk1"/>
                </a:solidFill>
                <a:latin typeface="Average"/>
                <a:ea typeface="Average"/>
                <a:cs typeface="Average"/>
                <a:sym typeface="Average"/>
              </a:rPr>
              <a:t>Promotes a dynamic work environment </a:t>
            </a:r>
            <a:endParaRPr>
              <a:solidFill>
                <a:srgbClr val="FFBD59"/>
              </a:solidFill>
              <a:latin typeface="Poppins"/>
              <a:ea typeface="Poppins"/>
              <a:cs typeface="Poppins"/>
              <a:sym typeface="Poppins"/>
            </a:endParaRPr>
          </a:p>
        </p:txBody>
      </p:sp>
      <p:sp>
        <p:nvSpPr>
          <p:cNvPr id="123" name="Google Shape;123;p18"/>
          <p:cNvSpPr/>
          <p:nvPr/>
        </p:nvSpPr>
        <p:spPr>
          <a:xfrm>
            <a:off x="4657925" y="332775"/>
            <a:ext cx="3222977" cy="4035406"/>
          </a:xfrm>
          <a:custGeom>
            <a:rect b="b" l="l" r="r" t="t"/>
            <a:pathLst>
              <a:path extrusionOk="0" h="1016475" w="973709">
                <a:moveTo>
                  <a:pt x="849249" y="1016475"/>
                </a:moveTo>
                <a:lnTo>
                  <a:pt x="124460" y="1016475"/>
                </a:lnTo>
                <a:cubicBezTo>
                  <a:pt x="55880" y="1016475"/>
                  <a:pt x="0" y="960595"/>
                  <a:pt x="0" y="892015"/>
                </a:cubicBezTo>
                <a:lnTo>
                  <a:pt x="0" y="124460"/>
                </a:lnTo>
                <a:cubicBezTo>
                  <a:pt x="0" y="55880"/>
                  <a:pt x="55880" y="0"/>
                  <a:pt x="124460" y="0"/>
                </a:cubicBezTo>
                <a:lnTo>
                  <a:pt x="849249" y="0"/>
                </a:lnTo>
                <a:cubicBezTo>
                  <a:pt x="917829" y="0"/>
                  <a:pt x="973709" y="55880"/>
                  <a:pt x="973709" y="124460"/>
                </a:cubicBezTo>
                <a:lnTo>
                  <a:pt x="973709" y="892015"/>
                </a:lnTo>
                <a:cubicBezTo>
                  <a:pt x="973709" y="960595"/>
                  <a:pt x="917829" y="1016475"/>
                  <a:pt x="849249" y="1016475"/>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24" name="Google Shape;124;p18"/>
          <p:cNvSpPr txBox="1"/>
          <p:nvPr/>
        </p:nvSpPr>
        <p:spPr>
          <a:xfrm>
            <a:off x="4657925" y="535725"/>
            <a:ext cx="3222900" cy="3645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2083">
                <a:solidFill>
                  <a:schemeClr val="dk1"/>
                </a:solidFill>
                <a:latin typeface="Oswald"/>
                <a:ea typeface="Oswald"/>
                <a:cs typeface="Oswald"/>
                <a:sym typeface="Oswald"/>
              </a:rPr>
              <a:t>Business Sector and Industry:</a:t>
            </a:r>
            <a:endParaRPr sz="2083">
              <a:solidFill>
                <a:schemeClr val="dk1"/>
              </a:solidFill>
              <a:latin typeface="Oswald"/>
              <a:ea typeface="Oswald"/>
              <a:cs typeface="Oswald"/>
              <a:sym typeface="Oswald"/>
            </a:endParaRPr>
          </a:p>
          <a:p>
            <a:pPr indent="0" lvl="0" marL="0" rtl="0" algn="ctr">
              <a:lnSpc>
                <a:spcPct val="100000"/>
              </a:lnSpc>
              <a:spcBef>
                <a:spcPts val="1000"/>
              </a:spcBef>
              <a:spcAft>
                <a:spcPts val="0"/>
              </a:spcAft>
              <a:buNone/>
            </a:pPr>
            <a:r>
              <a:t/>
            </a:r>
            <a:endParaRPr sz="2083">
              <a:solidFill>
                <a:schemeClr val="dk1"/>
              </a:solidFill>
              <a:latin typeface="Oswald"/>
              <a:ea typeface="Oswald"/>
              <a:cs typeface="Oswald"/>
              <a:sym typeface="Oswald"/>
            </a:endParaRPr>
          </a:p>
          <a:p>
            <a:pPr indent="-317500" lvl="0" marL="457200" rtl="0" algn="l">
              <a:lnSpc>
                <a:spcPct val="115000"/>
              </a:lnSpc>
              <a:spcBef>
                <a:spcPts val="1000"/>
              </a:spcBef>
              <a:spcAft>
                <a:spcPts val="0"/>
              </a:spcAft>
              <a:buClr>
                <a:schemeClr val="dk1"/>
              </a:buClr>
              <a:buSzPts val="1400"/>
              <a:buFont typeface="Average"/>
              <a:buChar char="●"/>
            </a:pPr>
            <a:r>
              <a:rPr lang="en">
                <a:solidFill>
                  <a:schemeClr val="dk1"/>
                </a:solidFill>
                <a:latin typeface="Average"/>
                <a:ea typeface="Average"/>
                <a:cs typeface="Average"/>
                <a:sym typeface="Average"/>
              </a:rPr>
              <a:t>Operates within the enterprise mobility management (EMM) industry</a:t>
            </a:r>
            <a:endParaRPr>
              <a:solidFill>
                <a:schemeClr val="dk1"/>
              </a:solidFill>
              <a:latin typeface="Average"/>
              <a:ea typeface="Average"/>
              <a:cs typeface="Average"/>
              <a:sym typeface="Average"/>
            </a:endParaRPr>
          </a:p>
          <a:p>
            <a:pPr indent="0" lvl="0" marL="457200" rtl="0" algn="l">
              <a:lnSpc>
                <a:spcPct val="115000"/>
              </a:lnSpc>
              <a:spcBef>
                <a:spcPts val="1000"/>
              </a:spcBef>
              <a:spcAft>
                <a:spcPts val="0"/>
              </a:spcAft>
              <a:buNone/>
            </a:pPr>
            <a:r>
              <a:t/>
            </a:r>
            <a:endParaRPr>
              <a:solidFill>
                <a:schemeClr val="dk1"/>
              </a:solidFill>
              <a:latin typeface="Average"/>
              <a:ea typeface="Average"/>
              <a:cs typeface="Average"/>
              <a:sym typeface="Average"/>
            </a:endParaRPr>
          </a:p>
          <a:p>
            <a:pPr indent="-317500" lvl="0" marL="457200" rtl="0" algn="l">
              <a:lnSpc>
                <a:spcPct val="115000"/>
              </a:lnSpc>
              <a:spcBef>
                <a:spcPts val="1000"/>
              </a:spcBef>
              <a:spcAft>
                <a:spcPts val="0"/>
              </a:spcAft>
              <a:buClr>
                <a:schemeClr val="dk1"/>
              </a:buClr>
              <a:buSzPts val="1400"/>
              <a:buFont typeface="Average"/>
              <a:buChar char="●"/>
            </a:pPr>
            <a:r>
              <a:rPr lang="en">
                <a:solidFill>
                  <a:schemeClr val="dk1"/>
                </a:solidFill>
                <a:latin typeface="Average"/>
                <a:ea typeface="Average"/>
                <a:cs typeface="Average"/>
                <a:sym typeface="Average"/>
              </a:rPr>
              <a:t>Software platforms that manage, troubleshoot, and secure devices</a:t>
            </a:r>
            <a:endParaRPr>
              <a:solidFill>
                <a:schemeClr val="dk1"/>
              </a:solidFill>
              <a:latin typeface="Average"/>
              <a:ea typeface="Average"/>
              <a:cs typeface="Average"/>
              <a:sym typeface="Average"/>
            </a:endParaRPr>
          </a:p>
          <a:p>
            <a:pPr indent="0" lvl="0" marL="457200" rtl="0" algn="l">
              <a:lnSpc>
                <a:spcPct val="115000"/>
              </a:lnSpc>
              <a:spcBef>
                <a:spcPts val="1000"/>
              </a:spcBef>
              <a:spcAft>
                <a:spcPts val="0"/>
              </a:spcAft>
              <a:buNone/>
            </a:pPr>
            <a:r>
              <a:t/>
            </a:r>
            <a:endParaRPr>
              <a:solidFill>
                <a:schemeClr val="dk1"/>
              </a:solidFill>
              <a:latin typeface="Average"/>
              <a:ea typeface="Average"/>
              <a:cs typeface="Average"/>
              <a:sym typeface="Average"/>
            </a:endParaRPr>
          </a:p>
          <a:p>
            <a:pPr indent="0" lvl="0" marL="0" rtl="0" algn="l">
              <a:lnSpc>
                <a:spcPct val="115000"/>
              </a:lnSpc>
              <a:spcBef>
                <a:spcPts val="1000"/>
              </a:spcBef>
              <a:spcAft>
                <a:spcPts val="0"/>
              </a:spcAft>
              <a:buNone/>
            </a:pPr>
            <a:r>
              <a:t/>
            </a:r>
            <a:endParaRPr>
              <a:solidFill>
                <a:srgbClr val="FFBD59"/>
              </a:solidFill>
              <a:latin typeface="Poppins"/>
              <a:ea typeface="Poppins"/>
              <a:cs typeface="Poppins"/>
              <a:sym typeface="Poppins"/>
            </a:endParaRPr>
          </a:p>
          <a:p>
            <a:pPr indent="0" lvl="0" marL="457200" rtl="0" algn="l">
              <a:lnSpc>
                <a:spcPct val="115000"/>
              </a:lnSpc>
              <a:spcBef>
                <a:spcPts val="1000"/>
              </a:spcBef>
              <a:spcAft>
                <a:spcPts val="1000"/>
              </a:spcAft>
              <a:buNone/>
            </a:pPr>
            <a:r>
              <a:t/>
            </a:r>
            <a:endParaRPr b="1">
              <a:solidFill>
                <a:schemeClr val="dk1"/>
              </a:solidFill>
              <a:latin typeface="Average"/>
              <a:ea typeface="Average"/>
              <a:cs typeface="Average"/>
              <a:sym typeface="Average"/>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9"/>
          <p:cNvSpPr/>
          <p:nvPr/>
        </p:nvSpPr>
        <p:spPr>
          <a:xfrm>
            <a:off x="-42075" y="0"/>
            <a:ext cx="96012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130" name="Google Shape;130;p19"/>
          <p:cNvSpPr/>
          <p:nvPr/>
        </p:nvSpPr>
        <p:spPr>
          <a:xfrm>
            <a:off x="-950771" y="-1420646"/>
            <a:ext cx="4656562" cy="4607417"/>
          </a:xfrm>
          <a:custGeom>
            <a:rect b="b" l="l" r="r" t="t"/>
            <a:pathLst>
              <a:path extrusionOk="0" h="9214833" w="9313124">
                <a:moveTo>
                  <a:pt x="0" y="0"/>
                </a:moveTo>
                <a:lnTo>
                  <a:pt x="9313125" y="0"/>
                </a:lnTo>
                <a:lnTo>
                  <a:pt x="9313125" y="9214833"/>
                </a:lnTo>
                <a:lnTo>
                  <a:pt x="0" y="9214833"/>
                </a:lnTo>
                <a:lnTo>
                  <a:pt x="0" y="0"/>
                </a:lnTo>
                <a:close/>
              </a:path>
            </a:pathLst>
          </a:custGeom>
          <a:blipFill rotWithShape="1">
            <a:blip r:embed="rId4">
              <a:alphaModFix amt="80000"/>
            </a:blip>
            <a:stretch>
              <a:fillRect b="0" l="0" r="0" t="0"/>
            </a:stretch>
          </a:blipFill>
          <a:ln>
            <a:noFill/>
          </a:ln>
        </p:spPr>
      </p:sp>
      <p:sp>
        <p:nvSpPr>
          <p:cNvPr id="131" name="Google Shape;131;p19"/>
          <p:cNvSpPr/>
          <p:nvPr/>
        </p:nvSpPr>
        <p:spPr>
          <a:xfrm>
            <a:off x="1033125" y="332425"/>
            <a:ext cx="3222977" cy="4035406"/>
          </a:xfrm>
          <a:custGeom>
            <a:rect b="b" l="l" r="r" t="t"/>
            <a:pathLst>
              <a:path extrusionOk="0" h="1016475" w="973709">
                <a:moveTo>
                  <a:pt x="849249" y="1016475"/>
                </a:moveTo>
                <a:lnTo>
                  <a:pt x="124460" y="1016475"/>
                </a:lnTo>
                <a:cubicBezTo>
                  <a:pt x="55880" y="1016475"/>
                  <a:pt x="0" y="960595"/>
                  <a:pt x="0" y="892015"/>
                </a:cubicBezTo>
                <a:lnTo>
                  <a:pt x="0" y="124460"/>
                </a:lnTo>
                <a:cubicBezTo>
                  <a:pt x="0" y="55880"/>
                  <a:pt x="55880" y="0"/>
                  <a:pt x="124460" y="0"/>
                </a:cubicBezTo>
                <a:lnTo>
                  <a:pt x="849249" y="0"/>
                </a:lnTo>
                <a:cubicBezTo>
                  <a:pt x="917829" y="0"/>
                  <a:pt x="973709" y="55880"/>
                  <a:pt x="973709" y="124460"/>
                </a:cubicBezTo>
                <a:lnTo>
                  <a:pt x="973709" y="892015"/>
                </a:lnTo>
                <a:cubicBezTo>
                  <a:pt x="973709" y="960595"/>
                  <a:pt x="917829" y="1016475"/>
                  <a:pt x="849249" y="1016475"/>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32" name="Google Shape;132;p19"/>
          <p:cNvSpPr txBox="1"/>
          <p:nvPr/>
        </p:nvSpPr>
        <p:spPr>
          <a:xfrm>
            <a:off x="1033125" y="535600"/>
            <a:ext cx="3222900" cy="364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83">
                <a:solidFill>
                  <a:schemeClr val="dk1"/>
                </a:solidFill>
                <a:latin typeface="Oswald"/>
                <a:ea typeface="Oswald"/>
                <a:cs typeface="Oswald"/>
                <a:sym typeface="Oswald"/>
              </a:rPr>
              <a:t>Customer Base:</a:t>
            </a:r>
            <a:endParaRPr sz="2083">
              <a:solidFill>
                <a:schemeClr val="dk1"/>
              </a:solidFill>
              <a:latin typeface="Oswald"/>
              <a:ea typeface="Oswald"/>
              <a:cs typeface="Oswald"/>
              <a:sym typeface="Oswald"/>
            </a:endParaRPr>
          </a:p>
          <a:p>
            <a:pPr indent="0" lvl="0" marL="0" rtl="0" algn="ctr">
              <a:spcBef>
                <a:spcPts val="1000"/>
              </a:spcBef>
              <a:spcAft>
                <a:spcPts val="0"/>
              </a:spcAft>
              <a:buNone/>
            </a:pPr>
            <a:r>
              <a:t/>
            </a:r>
            <a:endParaRPr sz="2083">
              <a:solidFill>
                <a:schemeClr val="dk1"/>
              </a:solidFill>
              <a:latin typeface="Oswald"/>
              <a:ea typeface="Oswald"/>
              <a:cs typeface="Oswald"/>
              <a:sym typeface="Oswald"/>
            </a:endParaRPr>
          </a:p>
          <a:p>
            <a:pPr indent="-317500" lvl="0" marL="457200" rtl="0" algn="l">
              <a:lnSpc>
                <a:spcPct val="115000"/>
              </a:lnSpc>
              <a:spcBef>
                <a:spcPts val="1000"/>
              </a:spcBef>
              <a:spcAft>
                <a:spcPts val="0"/>
              </a:spcAft>
              <a:buClr>
                <a:schemeClr val="dk1"/>
              </a:buClr>
              <a:buSzPts val="1400"/>
              <a:buFont typeface="Average"/>
              <a:buChar char="●"/>
            </a:pPr>
            <a:r>
              <a:rPr lang="en">
                <a:solidFill>
                  <a:schemeClr val="dk1"/>
                </a:solidFill>
                <a:latin typeface="Average"/>
                <a:ea typeface="Average"/>
                <a:cs typeface="Average"/>
                <a:sym typeface="Average"/>
              </a:rPr>
              <a:t>L</a:t>
            </a:r>
            <a:r>
              <a:rPr lang="en">
                <a:solidFill>
                  <a:schemeClr val="dk1"/>
                </a:solidFill>
                <a:latin typeface="Average"/>
                <a:ea typeface="Average"/>
                <a:cs typeface="Average"/>
                <a:sym typeface="Average"/>
              </a:rPr>
              <a:t>ogistics, healthcare, retail, field services, and education</a:t>
            </a:r>
            <a:endParaRPr>
              <a:solidFill>
                <a:schemeClr val="dk1"/>
              </a:solidFill>
              <a:latin typeface="Average"/>
              <a:ea typeface="Average"/>
              <a:cs typeface="Average"/>
              <a:sym typeface="Average"/>
            </a:endParaRPr>
          </a:p>
          <a:p>
            <a:pPr indent="0" lvl="0" marL="457200" rtl="0" algn="l">
              <a:lnSpc>
                <a:spcPct val="115000"/>
              </a:lnSpc>
              <a:spcBef>
                <a:spcPts val="1000"/>
              </a:spcBef>
              <a:spcAft>
                <a:spcPts val="0"/>
              </a:spcAft>
              <a:buNone/>
            </a:pPr>
            <a:r>
              <a:t/>
            </a:r>
            <a:endParaRPr>
              <a:solidFill>
                <a:schemeClr val="dk1"/>
              </a:solidFill>
              <a:latin typeface="Average"/>
              <a:ea typeface="Average"/>
              <a:cs typeface="Average"/>
              <a:sym typeface="Average"/>
            </a:endParaRPr>
          </a:p>
          <a:p>
            <a:pPr indent="-317500" lvl="0" marL="457200" rtl="0" algn="l">
              <a:lnSpc>
                <a:spcPct val="115000"/>
              </a:lnSpc>
              <a:spcBef>
                <a:spcPts val="1000"/>
              </a:spcBef>
              <a:spcAft>
                <a:spcPts val="0"/>
              </a:spcAft>
              <a:buClr>
                <a:schemeClr val="dk1"/>
              </a:buClr>
              <a:buSzPts val="1400"/>
              <a:buFont typeface="Average"/>
              <a:buChar char="●"/>
            </a:pPr>
            <a:r>
              <a:rPr lang="en">
                <a:solidFill>
                  <a:schemeClr val="dk1"/>
                </a:solidFill>
                <a:latin typeface="Average"/>
                <a:ea typeface="Average"/>
                <a:cs typeface="Average"/>
                <a:sym typeface="Average"/>
              </a:rPr>
              <a:t>T</a:t>
            </a:r>
            <a:r>
              <a:rPr lang="en">
                <a:solidFill>
                  <a:schemeClr val="dk1"/>
                </a:solidFill>
                <a:latin typeface="Average"/>
                <a:ea typeface="Average"/>
                <a:cs typeface="Average"/>
                <a:sym typeface="Average"/>
              </a:rPr>
              <a:t>ailored software solutions</a:t>
            </a:r>
            <a:endParaRPr>
              <a:solidFill>
                <a:schemeClr val="dk1"/>
              </a:solidFill>
              <a:latin typeface="Average"/>
              <a:ea typeface="Average"/>
              <a:cs typeface="Average"/>
              <a:sym typeface="Average"/>
            </a:endParaRPr>
          </a:p>
          <a:p>
            <a:pPr indent="0" lvl="0" marL="457200" rtl="0" algn="l">
              <a:lnSpc>
                <a:spcPct val="115000"/>
              </a:lnSpc>
              <a:spcBef>
                <a:spcPts val="1000"/>
              </a:spcBef>
              <a:spcAft>
                <a:spcPts val="0"/>
              </a:spcAft>
              <a:buNone/>
            </a:pPr>
            <a:r>
              <a:t/>
            </a:r>
            <a:endParaRPr>
              <a:solidFill>
                <a:schemeClr val="dk1"/>
              </a:solidFill>
              <a:latin typeface="Average"/>
              <a:ea typeface="Average"/>
              <a:cs typeface="Average"/>
              <a:sym typeface="Average"/>
            </a:endParaRPr>
          </a:p>
          <a:p>
            <a:pPr indent="0" lvl="0" marL="457200" rtl="0" algn="l">
              <a:lnSpc>
                <a:spcPct val="115000"/>
              </a:lnSpc>
              <a:spcBef>
                <a:spcPts val="1000"/>
              </a:spcBef>
              <a:spcAft>
                <a:spcPts val="1000"/>
              </a:spcAft>
              <a:buNone/>
            </a:pPr>
            <a:r>
              <a:t/>
            </a:r>
            <a:endParaRPr>
              <a:solidFill>
                <a:srgbClr val="FFBD59"/>
              </a:solidFill>
              <a:latin typeface="Poppins"/>
              <a:ea typeface="Poppins"/>
              <a:cs typeface="Poppins"/>
              <a:sym typeface="Poppins"/>
            </a:endParaRPr>
          </a:p>
        </p:txBody>
      </p:sp>
      <p:sp>
        <p:nvSpPr>
          <p:cNvPr id="133" name="Google Shape;133;p19"/>
          <p:cNvSpPr/>
          <p:nvPr/>
        </p:nvSpPr>
        <p:spPr>
          <a:xfrm>
            <a:off x="4657925" y="332775"/>
            <a:ext cx="3222977" cy="4035406"/>
          </a:xfrm>
          <a:custGeom>
            <a:rect b="b" l="l" r="r" t="t"/>
            <a:pathLst>
              <a:path extrusionOk="0" h="1016475" w="973709">
                <a:moveTo>
                  <a:pt x="849249" y="1016475"/>
                </a:moveTo>
                <a:lnTo>
                  <a:pt x="124460" y="1016475"/>
                </a:lnTo>
                <a:cubicBezTo>
                  <a:pt x="55880" y="1016475"/>
                  <a:pt x="0" y="960595"/>
                  <a:pt x="0" y="892015"/>
                </a:cubicBezTo>
                <a:lnTo>
                  <a:pt x="0" y="124460"/>
                </a:lnTo>
                <a:cubicBezTo>
                  <a:pt x="0" y="55880"/>
                  <a:pt x="55880" y="0"/>
                  <a:pt x="124460" y="0"/>
                </a:cubicBezTo>
                <a:lnTo>
                  <a:pt x="849249" y="0"/>
                </a:lnTo>
                <a:cubicBezTo>
                  <a:pt x="917829" y="0"/>
                  <a:pt x="973709" y="55880"/>
                  <a:pt x="973709" y="124460"/>
                </a:cubicBezTo>
                <a:lnTo>
                  <a:pt x="973709" y="892015"/>
                </a:lnTo>
                <a:cubicBezTo>
                  <a:pt x="973709" y="960595"/>
                  <a:pt x="917829" y="1016475"/>
                  <a:pt x="849249" y="1016475"/>
                </a:cubicBezTo>
                <a:close/>
              </a:path>
            </a:pathLst>
          </a:custGeom>
          <a:solidFill>
            <a:srgbClr val="2E2D2D">
              <a:alpha val="60000"/>
            </a:srgbClr>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134" name="Google Shape;134;p19"/>
          <p:cNvSpPr txBox="1"/>
          <p:nvPr/>
        </p:nvSpPr>
        <p:spPr>
          <a:xfrm>
            <a:off x="4657925" y="535725"/>
            <a:ext cx="3222900" cy="3645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83">
                <a:solidFill>
                  <a:schemeClr val="dk1"/>
                </a:solidFill>
                <a:latin typeface="Oswald"/>
                <a:ea typeface="Oswald"/>
                <a:cs typeface="Oswald"/>
                <a:sym typeface="Oswald"/>
              </a:rPr>
              <a:t>Why we chose SOTI:</a:t>
            </a:r>
            <a:endParaRPr sz="2083">
              <a:solidFill>
                <a:schemeClr val="dk1"/>
              </a:solidFill>
              <a:latin typeface="Oswald"/>
              <a:ea typeface="Oswald"/>
              <a:cs typeface="Oswald"/>
              <a:sym typeface="Oswald"/>
            </a:endParaRPr>
          </a:p>
          <a:p>
            <a:pPr indent="0" lvl="0" marL="0" rtl="0" algn="ctr">
              <a:lnSpc>
                <a:spcPct val="100000"/>
              </a:lnSpc>
              <a:spcBef>
                <a:spcPts val="1000"/>
              </a:spcBef>
              <a:spcAft>
                <a:spcPts val="0"/>
              </a:spcAft>
              <a:buNone/>
            </a:pPr>
            <a:r>
              <a:t/>
            </a:r>
            <a:endParaRPr sz="2083">
              <a:solidFill>
                <a:schemeClr val="dk1"/>
              </a:solidFill>
              <a:latin typeface="Oswald"/>
              <a:ea typeface="Oswald"/>
              <a:cs typeface="Oswald"/>
              <a:sym typeface="Oswald"/>
            </a:endParaRPr>
          </a:p>
          <a:p>
            <a:pPr indent="-317500" lvl="0" marL="457200" rtl="0" algn="l">
              <a:lnSpc>
                <a:spcPct val="115000"/>
              </a:lnSpc>
              <a:spcBef>
                <a:spcPts val="1000"/>
              </a:spcBef>
              <a:spcAft>
                <a:spcPts val="0"/>
              </a:spcAft>
              <a:buClr>
                <a:schemeClr val="dk1"/>
              </a:buClr>
              <a:buSzPts val="1400"/>
              <a:buFont typeface="Average"/>
              <a:buChar char="●"/>
            </a:pPr>
            <a:r>
              <a:rPr lang="en">
                <a:solidFill>
                  <a:schemeClr val="dk1"/>
                </a:solidFill>
                <a:latin typeface="Average"/>
                <a:ea typeface="Average"/>
                <a:cs typeface="Average"/>
                <a:sym typeface="Average"/>
              </a:rPr>
              <a:t>Aligns with our team's expertise in engineering and management.</a:t>
            </a:r>
            <a:endParaRPr>
              <a:solidFill>
                <a:schemeClr val="dk1"/>
              </a:solidFill>
              <a:latin typeface="Average"/>
              <a:ea typeface="Average"/>
              <a:cs typeface="Average"/>
              <a:sym typeface="Average"/>
            </a:endParaRPr>
          </a:p>
          <a:p>
            <a:pPr indent="0" lvl="0" marL="457200" rtl="0" algn="l">
              <a:lnSpc>
                <a:spcPct val="115000"/>
              </a:lnSpc>
              <a:spcBef>
                <a:spcPts val="1000"/>
              </a:spcBef>
              <a:spcAft>
                <a:spcPts val="0"/>
              </a:spcAft>
              <a:buNone/>
            </a:pPr>
            <a:r>
              <a:t/>
            </a:r>
            <a:endParaRPr>
              <a:solidFill>
                <a:schemeClr val="dk1"/>
              </a:solidFill>
              <a:latin typeface="Average"/>
              <a:ea typeface="Average"/>
              <a:cs typeface="Average"/>
              <a:sym typeface="Average"/>
            </a:endParaRPr>
          </a:p>
          <a:p>
            <a:pPr indent="-317500" lvl="0" marL="457200" rtl="0" algn="l">
              <a:lnSpc>
                <a:spcPct val="115000"/>
              </a:lnSpc>
              <a:spcBef>
                <a:spcPts val="1000"/>
              </a:spcBef>
              <a:spcAft>
                <a:spcPts val="0"/>
              </a:spcAft>
              <a:buClr>
                <a:schemeClr val="dk1"/>
              </a:buClr>
              <a:buSzPts val="1400"/>
              <a:buFont typeface="Average"/>
              <a:buChar char="●"/>
            </a:pPr>
            <a:r>
              <a:rPr lang="en">
                <a:solidFill>
                  <a:schemeClr val="dk1"/>
                </a:solidFill>
                <a:latin typeface="Average"/>
                <a:ea typeface="Average"/>
                <a:cs typeface="Average"/>
                <a:sym typeface="Average"/>
              </a:rPr>
              <a:t>A</a:t>
            </a:r>
            <a:r>
              <a:rPr lang="en">
                <a:solidFill>
                  <a:schemeClr val="dk1"/>
                </a:solidFill>
                <a:latin typeface="Average"/>
                <a:ea typeface="Average"/>
                <a:cs typeface="Average"/>
                <a:sym typeface="Average"/>
              </a:rPr>
              <a:t>ddress meaningful challenges showcasing our ability to develop scalable solutions</a:t>
            </a:r>
            <a:endParaRPr>
              <a:solidFill>
                <a:schemeClr val="dk1"/>
              </a:solidFill>
              <a:latin typeface="Average"/>
              <a:ea typeface="Average"/>
              <a:cs typeface="Average"/>
              <a:sym typeface="Average"/>
            </a:endParaRPr>
          </a:p>
          <a:p>
            <a:pPr indent="0" lvl="0" marL="457200" rtl="0" algn="l">
              <a:lnSpc>
                <a:spcPct val="115000"/>
              </a:lnSpc>
              <a:spcBef>
                <a:spcPts val="1000"/>
              </a:spcBef>
              <a:spcAft>
                <a:spcPts val="0"/>
              </a:spcAft>
              <a:buNone/>
            </a:pPr>
            <a:r>
              <a:t/>
            </a:r>
            <a:endParaRPr>
              <a:solidFill>
                <a:schemeClr val="dk1"/>
              </a:solidFill>
              <a:latin typeface="Average"/>
              <a:ea typeface="Average"/>
              <a:cs typeface="Average"/>
              <a:sym typeface="Average"/>
            </a:endParaRPr>
          </a:p>
          <a:p>
            <a:pPr indent="0" lvl="0" marL="0" rtl="0" algn="l">
              <a:lnSpc>
                <a:spcPct val="115000"/>
              </a:lnSpc>
              <a:spcBef>
                <a:spcPts val="1000"/>
              </a:spcBef>
              <a:spcAft>
                <a:spcPts val="0"/>
              </a:spcAft>
              <a:buNone/>
            </a:pPr>
            <a:r>
              <a:t/>
            </a:r>
            <a:endParaRPr>
              <a:solidFill>
                <a:srgbClr val="FFBD59"/>
              </a:solidFill>
              <a:latin typeface="Poppins"/>
              <a:ea typeface="Poppins"/>
              <a:cs typeface="Poppins"/>
              <a:sym typeface="Poppins"/>
            </a:endParaRPr>
          </a:p>
          <a:p>
            <a:pPr indent="0" lvl="0" marL="457200" rtl="0" algn="l">
              <a:lnSpc>
                <a:spcPct val="115000"/>
              </a:lnSpc>
              <a:spcBef>
                <a:spcPts val="1000"/>
              </a:spcBef>
              <a:spcAft>
                <a:spcPts val="1000"/>
              </a:spcAft>
              <a:buNone/>
            </a:pPr>
            <a:r>
              <a:t/>
            </a:r>
            <a:endParaRPr b="1">
              <a:solidFill>
                <a:schemeClr val="dk1"/>
              </a:solidFill>
              <a:latin typeface="Average"/>
              <a:ea typeface="Average"/>
              <a:cs typeface="Average"/>
              <a:sym typeface="Averag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0"/>
          <p:cNvSpPr/>
          <p:nvPr/>
        </p:nvSpPr>
        <p:spPr>
          <a:xfrm>
            <a:off x="-42075" y="0"/>
            <a:ext cx="96012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140" name="Google Shape;140;p20"/>
          <p:cNvSpPr/>
          <p:nvPr/>
        </p:nvSpPr>
        <p:spPr>
          <a:xfrm>
            <a:off x="-950771" y="-1420646"/>
            <a:ext cx="4656562" cy="4607417"/>
          </a:xfrm>
          <a:custGeom>
            <a:rect b="b" l="l" r="r" t="t"/>
            <a:pathLst>
              <a:path extrusionOk="0" h="9214833" w="9313124">
                <a:moveTo>
                  <a:pt x="0" y="0"/>
                </a:moveTo>
                <a:lnTo>
                  <a:pt x="9313125" y="0"/>
                </a:lnTo>
                <a:lnTo>
                  <a:pt x="9313125" y="9214833"/>
                </a:lnTo>
                <a:lnTo>
                  <a:pt x="0" y="9214833"/>
                </a:lnTo>
                <a:lnTo>
                  <a:pt x="0" y="0"/>
                </a:lnTo>
                <a:close/>
              </a:path>
            </a:pathLst>
          </a:custGeom>
          <a:blipFill rotWithShape="1">
            <a:blip r:embed="rId4">
              <a:alphaModFix amt="80000"/>
            </a:blip>
            <a:stretch>
              <a:fillRect b="0" l="0" r="0" t="0"/>
            </a:stretch>
          </a:blipFill>
          <a:ln>
            <a:noFill/>
          </a:ln>
        </p:spPr>
      </p:sp>
      <p:sp>
        <p:nvSpPr>
          <p:cNvPr id="141" name="Google Shape;141;p20"/>
          <p:cNvSpPr txBox="1"/>
          <p:nvPr/>
        </p:nvSpPr>
        <p:spPr>
          <a:xfrm>
            <a:off x="1659899" y="493609"/>
            <a:ext cx="5824200" cy="5232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 sz="3400">
                <a:solidFill>
                  <a:schemeClr val="dk1"/>
                </a:solidFill>
                <a:latin typeface="Oswald"/>
                <a:ea typeface="Oswald"/>
                <a:cs typeface="Oswald"/>
                <a:sym typeface="Oswald"/>
              </a:rPr>
              <a:t>SWOT Analysis</a:t>
            </a:r>
            <a:endParaRPr sz="100">
              <a:solidFill>
                <a:schemeClr val="dk1"/>
              </a:solidFill>
              <a:latin typeface="Oswald"/>
              <a:ea typeface="Oswald"/>
              <a:cs typeface="Oswald"/>
              <a:sym typeface="Oswald"/>
            </a:endParaRPr>
          </a:p>
        </p:txBody>
      </p:sp>
      <p:sp>
        <p:nvSpPr>
          <p:cNvPr id="142" name="Google Shape;142;p20"/>
          <p:cNvSpPr/>
          <p:nvPr/>
        </p:nvSpPr>
        <p:spPr>
          <a:xfrm>
            <a:off x="794425" y="1321550"/>
            <a:ext cx="7656300" cy="3146100"/>
          </a:xfrm>
          <a:prstGeom prst="roundRect">
            <a:avLst>
              <a:gd fmla="val 16667" name="adj"/>
            </a:avLst>
          </a:prstGeom>
          <a:solidFill>
            <a:srgbClr val="2E2D2D">
              <a:alpha val="600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rage"/>
              <a:ea typeface="Average"/>
              <a:cs typeface="Average"/>
              <a:sym typeface="Average"/>
            </a:endParaRPr>
          </a:p>
        </p:txBody>
      </p:sp>
      <p:graphicFrame>
        <p:nvGraphicFramePr>
          <p:cNvPr id="143" name="Google Shape;143;p20"/>
          <p:cNvGraphicFramePr/>
          <p:nvPr/>
        </p:nvGraphicFramePr>
        <p:xfrm>
          <a:off x="952500" y="1513663"/>
          <a:ext cx="3000000" cy="3000000"/>
        </p:xfrm>
        <a:graphic>
          <a:graphicData uri="http://schemas.openxmlformats.org/drawingml/2006/table">
            <a:tbl>
              <a:tblPr>
                <a:noFill/>
                <a:tableStyleId>{DA164AFD-A2F0-428B-A1B8-98971491FB0C}</a:tableStyleId>
              </a:tblPr>
              <a:tblGrid>
                <a:gridCol w="3662475"/>
                <a:gridCol w="3662475"/>
              </a:tblGrid>
              <a:tr h="2985925">
                <a:tc>
                  <a:txBody>
                    <a:bodyPr/>
                    <a:lstStyle/>
                    <a:p>
                      <a:pPr indent="0" lvl="0" marL="0" rtl="0" algn="ctr">
                        <a:spcBef>
                          <a:spcPts val="0"/>
                        </a:spcBef>
                        <a:spcAft>
                          <a:spcPts val="0"/>
                        </a:spcAft>
                        <a:buNone/>
                      </a:pPr>
                      <a:r>
                        <a:rPr b="1" lang="en" sz="1600" u="sng">
                          <a:solidFill>
                            <a:schemeClr val="dk1"/>
                          </a:solidFill>
                          <a:latin typeface="Average"/>
                          <a:ea typeface="Average"/>
                          <a:cs typeface="Average"/>
                          <a:sym typeface="Average"/>
                        </a:rPr>
                        <a:t>Strengths</a:t>
                      </a:r>
                      <a:endParaRPr sz="1300">
                        <a:solidFill>
                          <a:schemeClr val="dk1"/>
                        </a:solidFill>
                        <a:latin typeface="Average"/>
                        <a:ea typeface="Average"/>
                        <a:cs typeface="Average"/>
                        <a:sym typeface="Average"/>
                      </a:endParaRPr>
                    </a:p>
                    <a:p>
                      <a:pPr indent="0" lvl="0" marL="457200" rtl="0" algn="l">
                        <a:spcBef>
                          <a:spcPts val="0"/>
                        </a:spcBef>
                        <a:spcAft>
                          <a:spcPts val="0"/>
                        </a:spcAft>
                        <a:buNone/>
                      </a:pPr>
                      <a:r>
                        <a:t/>
                      </a:r>
                      <a:endParaRPr sz="1300">
                        <a:solidFill>
                          <a:schemeClr val="dk1"/>
                        </a:solidFill>
                        <a:latin typeface="Average"/>
                        <a:ea typeface="Average"/>
                        <a:cs typeface="Average"/>
                        <a:sym typeface="Average"/>
                      </a:endParaRPr>
                    </a:p>
                    <a:p>
                      <a:pPr indent="-311150" lvl="0" marL="457200" rtl="0" algn="l">
                        <a:lnSpc>
                          <a:spcPct val="150000"/>
                        </a:lnSpc>
                        <a:spcBef>
                          <a:spcPts val="0"/>
                        </a:spcBef>
                        <a:spcAft>
                          <a:spcPts val="0"/>
                        </a:spcAft>
                        <a:buClr>
                          <a:schemeClr val="dk1"/>
                        </a:buClr>
                        <a:buSzPts val="1300"/>
                        <a:buFont typeface="Average"/>
                        <a:buAutoNum type="arabicPeriod"/>
                      </a:pPr>
                      <a:r>
                        <a:rPr lang="en" sz="1300">
                          <a:solidFill>
                            <a:schemeClr val="dk1"/>
                          </a:solidFill>
                          <a:latin typeface="Average"/>
                          <a:ea typeface="Average"/>
                          <a:cs typeface="Average"/>
                          <a:sym typeface="Average"/>
                        </a:rPr>
                        <a:t>17,000 enterprise customers worldwide</a:t>
                      </a:r>
                      <a:endParaRPr sz="1300">
                        <a:solidFill>
                          <a:schemeClr val="dk1"/>
                        </a:solidFill>
                        <a:latin typeface="Average"/>
                        <a:ea typeface="Average"/>
                        <a:cs typeface="Average"/>
                        <a:sym typeface="Average"/>
                      </a:endParaRPr>
                    </a:p>
                    <a:p>
                      <a:pPr indent="0" lvl="0" marL="0" rtl="0" algn="l">
                        <a:lnSpc>
                          <a:spcPct val="150000"/>
                        </a:lnSpc>
                        <a:spcBef>
                          <a:spcPts val="0"/>
                        </a:spcBef>
                        <a:spcAft>
                          <a:spcPts val="0"/>
                        </a:spcAft>
                        <a:buNone/>
                      </a:pPr>
                      <a:r>
                        <a:t/>
                      </a:r>
                      <a:endParaRPr sz="1300">
                        <a:solidFill>
                          <a:schemeClr val="dk1"/>
                        </a:solidFill>
                        <a:latin typeface="Average"/>
                        <a:ea typeface="Average"/>
                        <a:cs typeface="Average"/>
                        <a:sym typeface="Average"/>
                      </a:endParaRPr>
                    </a:p>
                    <a:p>
                      <a:pPr indent="-311150" lvl="0" marL="457200" rtl="0" algn="l">
                        <a:lnSpc>
                          <a:spcPct val="150000"/>
                        </a:lnSpc>
                        <a:spcBef>
                          <a:spcPts val="0"/>
                        </a:spcBef>
                        <a:spcAft>
                          <a:spcPts val="0"/>
                        </a:spcAft>
                        <a:buClr>
                          <a:schemeClr val="dk1"/>
                        </a:buClr>
                        <a:buSzPts val="1300"/>
                        <a:buFont typeface="Average"/>
                        <a:buAutoNum type="arabicPeriod"/>
                      </a:pPr>
                      <a:r>
                        <a:rPr lang="en" sz="1300">
                          <a:solidFill>
                            <a:schemeClr val="dk1"/>
                          </a:solidFill>
                          <a:latin typeface="Average"/>
                          <a:ea typeface="Average"/>
                          <a:cs typeface="Average"/>
                          <a:sym typeface="Average"/>
                        </a:rPr>
                        <a:t>Over 2000 employees and established internal infrastructure</a:t>
                      </a:r>
                      <a:endParaRPr sz="1300">
                        <a:solidFill>
                          <a:schemeClr val="dk1"/>
                        </a:solidFill>
                        <a:latin typeface="Average"/>
                        <a:ea typeface="Average"/>
                        <a:cs typeface="Average"/>
                        <a:sym typeface="Average"/>
                      </a:endParaRPr>
                    </a:p>
                    <a:p>
                      <a:pPr indent="0" lvl="0" marL="0" rtl="0" algn="l">
                        <a:lnSpc>
                          <a:spcPct val="150000"/>
                        </a:lnSpc>
                        <a:spcBef>
                          <a:spcPts val="0"/>
                        </a:spcBef>
                        <a:spcAft>
                          <a:spcPts val="0"/>
                        </a:spcAft>
                        <a:buNone/>
                      </a:pPr>
                      <a:r>
                        <a:t/>
                      </a:r>
                      <a:endParaRPr sz="1300">
                        <a:solidFill>
                          <a:schemeClr val="dk1"/>
                        </a:solidFill>
                        <a:latin typeface="Average"/>
                        <a:ea typeface="Average"/>
                        <a:cs typeface="Average"/>
                        <a:sym typeface="Average"/>
                      </a:endParaRPr>
                    </a:p>
                    <a:p>
                      <a:pPr indent="-311150" lvl="0" marL="457200" rtl="0" algn="l">
                        <a:lnSpc>
                          <a:spcPct val="150000"/>
                        </a:lnSpc>
                        <a:spcBef>
                          <a:spcPts val="0"/>
                        </a:spcBef>
                        <a:spcAft>
                          <a:spcPts val="0"/>
                        </a:spcAft>
                        <a:buClr>
                          <a:schemeClr val="dk1"/>
                        </a:buClr>
                        <a:buSzPts val="1300"/>
                        <a:buFont typeface="Average"/>
                        <a:buAutoNum type="arabicPeriod"/>
                      </a:pPr>
                      <a:r>
                        <a:rPr lang="en" sz="1300">
                          <a:solidFill>
                            <a:schemeClr val="dk1"/>
                          </a:solidFill>
                          <a:latin typeface="Average"/>
                          <a:ea typeface="Average"/>
                          <a:cs typeface="Average"/>
                          <a:sym typeface="Average"/>
                        </a:rPr>
                        <a:t>Over two decades of experience in the mobility industry</a:t>
                      </a:r>
                      <a:endParaRPr sz="1300">
                        <a:solidFill>
                          <a:schemeClr val="dk1"/>
                        </a:solidFill>
                        <a:latin typeface="Average"/>
                        <a:ea typeface="Average"/>
                        <a:cs typeface="Average"/>
                        <a:sym typeface="Average"/>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u="sng">
                          <a:solidFill>
                            <a:schemeClr val="dk1"/>
                          </a:solidFill>
                          <a:latin typeface="Average"/>
                          <a:ea typeface="Average"/>
                          <a:cs typeface="Average"/>
                          <a:sym typeface="Average"/>
                        </a:rPr>
                        <a:t>Weakness</a:t>
                      </a:r>
                      <a:endParaRPr b="1" sz="1600" u="sng">
                        <a:solidFill>
                          <a:schemeClr val="dk1"/>
                        </a:solidFill>
                        <a:latin typeface="Average"/>
                        <a:ea typeface="Average"/>
                        <a:cs typeface="Average"/>
                        <a:sym typeface="Average"/>
                      </a:endParaRPr>
                    </a:p>
                    <a:p>
                      <a:pPr indent="0" lvl="0" marL="457200" marR="0" rtl="0" algn="just">
                        <a:lnSpc>
                          <a:spcPct val="100000"/>
                        </a:lnSpc>
                        <a:spcBef>
                          <a:spcPts val="0"/>
                        </a:spcBef>
                        <a:spcAft>
                          <a:spcPts val="0"/>
                        </a:spcAft>
                        <a:buNone/>
                      </a:pPr>
                      <a:r>
                        <a:t/>
                      </a:r>
                      <a:endParaRPr sz="1300">
                        <a:solidFill>
                          <a:schemeClr val="dk1"/>
                        </a:solidFill>
                        <a:latin typeface="Average"/>
                        <a:ea typeface="Average"/>
                        <a:cs typeface="Average"/>
                        <a:sym typeface="Average"/>
                      </a:endParaRPr>
                    </a:p>
                    <a:p>
                      <a:pPr indent="-311150" lvl="0" marL="457200" marR="0" rtl="0" algn="l">
                        <a:lnSpc>
                          <a:spcPct val="150000"/>
                        </a:lnSpc>
                        <a:spcBef>
                          <a:spcPts val="0"/>
                        </a:spcBef>
                        <a:spcAft>
                          <a:spcPts val="0"/>
                        </a:spcAft>
                        <a:buClr>
                          <a:schemeClr val="dk1"/>
                        </a:buClr>
                        <a:buSzPts val="1300"/>
                        <a:buFont typeface="Average"/>
                        <a:buAutoNum type="arabicPeriod"/>
                      </a:pPr>
                      <a:r>
                        <a:rPr lang="en" sz="1300">
                          <a:solidFill>
                            <a:schemeClr val="dk1"/>
                          </a:solidFill>
                          <a:latin typeface="Average"/>
                          <a:ea typeface="Average"/>
                          <a:cs typeface="Average"/>
                          <a:sym typeface="Average"/>
                        </a:rPr>
                        <a:t>Reliance on human sales staff for all sales</a:t>
                      </a:r>
                      <a:br>
                        <a:rPr lang="en" sz="1300">
                          <a:solidFill>
                            <a:schemeClr val="dk1"/>
                          </a:solidFill>
                          <a:latin typeface="Average"/>
                          <a:ea typeface="Average"/>
                          <a:cs typeface="Average"/>
                          <a:sym typeface="Average"/>
                        </a:rPr>
                      </a:br>
                      <a:endParaRPr sz="1300">
                        <a:solidFill>
                          <a:schemeClr val="dk1"/>
                        </a:solidFill>
                        <a:latin typeface="Average"/>
                        <a:ea typeface="Average"/>
                        <a:cs typeface="Average"/>
                        <a:sym typeface="Average"/>
                      </a:endParaRPr>
                    </a:p>
                    <a:p>
                      <a:pPr indent="-311150" lvl="0" marL="457200" marR="0" rtl="0" algn="l">
                        <a:lnSpc>
                          <a:spcPct val="150000"/>
                        </a:lnSpc>
                        <a:spcBef>
                          <a:spcPts val="0"/>
                        </a:spcBef>
                        <a:spcAft>
                          <a:spcPts val="0"/>
                        </a:spcAft>
                        <a:buClr>
                          <a:schemeClr val="dk1"/>
                        </a:buClr>
                        <a:buSzPts val="1300"/>
                        <a:buFont typeface="Average"/>
                        <a:buAutoNum type="arabicPeriod"/>
                      </a:pPr>
                      <a:r>
                        <a:rPr lang="en" sz="1300">
                          <a:solidFill>
                            <a:schemeClr val="dk1"/>
                          </a:solidFill>
                          <a:latin typeface="Average"/>
                          <a:ea typeface="Average"/>
                          <a:cs typeface="Average"/>
                          <a:sym typeface="Average"/>
                        </a:rPr>
                        <a:t>SOTI uses limited innovative technology in Sales</a:t>
                      </a:r>
                      <a:endParaRPr sz="1300">
                        <a:solidFill>
                          <a:schemeClr val="dk1"/>
                        </a:solidFill>
                        <a:latin typeface="Average"/>
                        <a:ea typeface="Average"/>
                        <a:cs typeface="Average"/>
                        <a:sym typeface="Average"/>
                      </a:endParaRPr>
                    </a:p>
                    <a:p>
                      <a:pPr indent="0" lvl="0" marL="457200" marR="0" rtl="0" algn="l">
                        <a:lnSpc>
                          <a:spcPct val="150000"/>
                        </a:lnSpc>
                        <a:spcBef>
                          <a:spcPts val="0"/>
                        </a:spcBef>
                        <a:spcAft>
                          <a:spcPts val="0"/>
                        </a:spcAft>
                        <a:buNone/>
                      </a:pPr>
                      <a:r>
                        <a:t/>
                      </a:r>
                      <a:endParaRPr sz="1300">
                        <a:solidFill>
                          <a:schemeClr val="dk1"/>
                        </a:solidFill>
                        <a:latin typeface="Average"/>
                        <a:ea typeface="Average"/>
                        <a:cs typeface="Average"/>
                        <a:sym typeface="Average"/>
                      </a:endParaRPr>
                    </a:p>
                    <a:p>
                      <a:pPr indent="-311150" lvl="0" marL="457200" marR="0" rtl="0" algn="l">
                        <a:lnSpc>
                          <a:spcPct val="150000"/>
                        </a:lnSpc>
                        <a:spcBef>
                          <a:spcPts val="0"/>
                        </a:spcBef>
                        <a:spcAft>
                          <a:spcPts val="0"/>
                        </a:spcAft>
                        <a:buClr>
                          <a:schemeClr val="dk1"/>
                        </a:buClr>
                        <a:buSzPts val="1300"/>
                        <a:buFont typeface="Average"/>
                        <a:buAutoNum type="arabicPeriod"/>
                      </a:pPr>
                      <a:r>
                        <a:rPr lang="en" sz="1300">
                          <a:solidFill>
                            <a:schemeClr val="dk1"/>
                          </a:solidFill>
                          <a:latin typeface="Average"/>
                          <a:ea typeface="Average"/>
                          <a:cs typeface="Average"/>
                          <a:sym typeface="Average"/>
                        </a:rPr>
                        <a:t>Mobility services are complex products that require experience and documentation</a:t>
                      </a:r>
                      <a:endParaRPr sz="1300">
                        <a:solidFill>
                          <a:schemeClr val="dk1"/>
                        </a:solidFill>
                        <a:latin typeface="Average"/>
                        <a:ea typeface="Average"/>
                        <a:cs typeface="Average"/>
                        <a:sym typeface="Average"/>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1"/>
          <p:cNvSpPr/>
          <p:nvPr/>
        </p:nvSpPr>
        <p:spPr>
          <a:xfrm>
            <a:off x="-42075" y="0"/>
            <a:ext cx="9601200" cy="5143500"/>
          </a:xfrm>
          <a:custGeom>
            <a:rect b="b" l="l" r="r" t="t"/>
            <a:pathLst>
              <a:path extrusionOk="0" h="10287000" w="18288000">
                <a:moveTo>
                  <a:pt x="0" y="0"/>
                </a:moveTo>
                <a:lnTo>
                  <a:pt x="18288000" y="0"/>
                </a:lnTo>
                <a:lnTo>
                  <a:pt x="18288000" y="10287000"/>
                </a:lnTo>
                <a:lnTo>
                  <a:pt x="0" y="10287000"/>
                </a:lnTo>
                <a:lnTo>
                  <a:pt x="0" y="0"/>
                </a:lnTo>
                <a:close/>
              </a:path>
            </a:pathLst>
          </a:custGeom>
          <a:blipFill rotWithShape="1">
            <a:blip r:embed="rId3">
              <a:alphaModFix/>
            </a:blip>
            <a:stretch>
              <a:fillRect b="0" l="-6249" r="-6249" t="0"/>
            </a:stretch>
          </a:blipFill>
          <a:ln>
            <a:noFill/>
          </a:ln>
        </p:spPr>
      </p:sp>
      <p:sp>
        <p:nvSpPr>
          <p:cNvPr id="149" name="Google Shape;149;p21"/>
          <p:cNvSpPr/>
          <p:nvPr/>
        </p:nvSpPr>
        <p:spPr>
          <a:xfrm>
            <a:off x="-950771" y="-1420646"/>
            <a:ext cx="4656562" cy="4607417"/>
          </a:xfrm>
          <a:custGeom>
            <a:rect b="b" l="l" r="r" t="t"/>
            <a:pathLst>
              <a:path extrusionOk="0" h="9214833" w="9313124">
                <a:moveTo>
                  <a:pt x="0" y="0"/>
                </a:moveTo>
                <a:lnTo>
                  <a:pt x="9313125" y="0"/>
                </a:lnTo>
                <a:lnTo>
                  <a:pt x="9313125" y="9214833"/>
                </a:lnTo>
                <a:lnTo>
                  <a:pt x="0" y="9214833"/>
                </a:lnTo>
                <a:lnTo>
                  <a:pt x="0" y="0"/>
                </a:lnTo>
                <a:close/>
              </a:path>
            </a:pathLst>
          </a:custGeom>
          <a:blipFill rotWithShape="1">
            <a:blip r:embed="rId4">
              <a:alphaModFix amt="80000"/>
            </a:blip>
            <a:stretch>
              <a:fillRect b="0" l="0" r="0" t="0"/>
            </a:stretch>
          </a:blipFill>
          <a:ln>
            <a:noFill/>
          </a:ln>
        </p:spPr>
      </p:sp>
      <p:sp>
        <p:nvSpPr>
          <p:cNvPr id="150" name="Google Shape;150;p21"/>
          <p:cNvSpPr txBox="1"/>
          <p:nvPr/>
        </p:nvSpPr>
        <p:spPr>
          <a:xfrm>
            <a:off x="1659899" y="493634"/>
            <a:ext cx="5824200" cy="5232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1" lang="en" sz="3400">
                <a:solidFill>
                  <a:schemeClr val="dk1"/>
                </a:solidFill>
                <a:latin typeface="Oswald"/>
                <a:ea typeface="Oswald"/>
                <a:cs typeface="Oswald"/>
                <a:sym typeface="Oswald"/>
              </a:rPr>
              <a:t>SWOT Analysis</a:t>
            </a:r>
            <a:endParaRPr sz="100">
              <a:solidFill>
                <a:schemeClr val="dk1"/>
              </a:solidFill>
              <a:latin typeface="Oswald"/>
              <a:ea typeface="Oswald"/>
              <a:cs typeface="Oswald"/>
              <a:sym typeface="Oswald"/>
            </a:endParaRPr>
          </a:p>
        </p:txBody>
      </p:sp>
      <p:sp>
        <p:nvSpPr>
          <p:cNvPr id="151" name="Google Shape;151;p21"/>
          <p:cNvSpPr/>
          <p:nvPr/>
        </p:nvSpPr>
        <p:spPr>
          <a:xfrm>
            <a:off x="794425" y="1321550"/>
            <a:ext cx="7656300" cy="3167400"/>
          </a:xfrm>
          <a:prstGeom prst="roundRect">
            <a:avLst>
              <a:gd fmla="val 16667" name="adj"/>
            </a:avLst>
          </a:prstGeom>
          <a:solidFill>
            <a:srgbClr val="2E2D2D">
              <a:alpha val="600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rage"/>
              <a:ea typeface="Average"/>
              <a:cs typeface="Average"/>
              <a:sym typeface="Average"/>
            </a:endParaRPr>
          </a:p>
        </p:txBody>
      </p:sp>
      <p:graphicFrame>
        <p:nvGraphicFramePr>
          <p:cNvPr id="152" name="Google Shape;152;p21"/>
          <p:cNvGraphicFramePr/>
          <p:nvPr/>
        </p:nvGraphicFramePr>
        <p:xfrm>
          <a:off x="1003075" y="1453650"/>
          <a:ext cx="3000000" cy="3000000"/>
        </p:xfrm>
        <a:graphic>
          <a:graphicData uri="http://schemas.openxmlformats.org/drawingml/2006/table">
            <a:tbl>
              <a:tblPr>
                <a:noFill/>
                <a:tableStyleId>{DA164AFD-A2F0-428B-A1B8-98971491FB0C}</a:tableStyleId>
              </a:tblPr>
              <a:tblGrid>
                <a:gridCol w="3619500"/>
                <a:gridCol w="3619500"/>
              </a:tblGrid>
              <a:tr h="2199800">
                <a:tc>
                  <a:txBody>
                    <a:bodyPr/>
                    <a:lstStyle/>
                    <a:p>
                      <a:pPr indent="0" lvl="0" marL="0" rtl="0" algn="ctr">
                        <a:spcBef>
                          <a:spcPts val="0"/>
                        </a:spcBef>
                        <a:spcAft>
                          <a:spcPts val="0"/>
                        </a:spcAft>
                        <a:buNone/>
                      </a:pPr>
                      <a:r>
                        <a:rPr b="1" lang="en" sz="1600" u="sng">
                          <a:solidFill>
                            <a:schemeClr val="dk1"/>
                          </a:solidFill>
                          <a:latin typeface="Average"/>
                          <a:ea typeface="Average"/>
                          <a:cs typeface="Average"/>
                          <a:sym typeface="Average"/>
                        </a:rPr>
                        <a:t>Opportunities</a:t>
                      </a:r>
                      <a:endParaRPr b="1" sz="1600" u="sng">
                        <a:solidFill>
                          <a:schemeClr val="dk1"/>
                        </a:solidFill>
                        <a:latin typeface="Average"/>
                        <a:ea typeface="Average"/>
                        <a:cs typeface="Average"/>
                        <a:sym typeface="Average"/>
                      </a:endParaRPr>
                    </a:p>
                    <a:p>
                      <a:pPr indent="0" lvl="0" marL="457200" marR="0" rtl="0" algn="just">
                        <a:lnSpc>
                          <a:spcPct val="100000"/>
                        </a:lnSpc>
                        <a:spcBef>
                          <a:spcPts val="0"/>
                        </a:spcBef>
                        <a:spcAft>
                          <a:spcPts val="0"/>
                        </a:spcAft>
                        <a:buNone/>
                      </a:pPr>
                      <a:r>
                        <a:t/>
                      </a:r>
                      <a:endParaRPr sz="1300">
                        <a:solidFill>
                          <a:schemeClr val="dk1"/>
                        </a:solidFill>
                        <a:latin typeface="Average"/>
                        <a:ea typeface="Average"/>
                        <a:cs typeface="Average"/>
                        <a:sym typeface="Average"/>
                      </a:endParaRPr>
                    </a:p>
                    <a:p>
                      <a:pPr indent="-311150" lvl="0" marL="457200" marR="0" rtl="0" algn="l">
                        <a:lnSpc>
                          <a:spcPct val="150000"/>
                        </a:lnSpc>
                        <a:spcBef>
                          <a:spcPts val="0"/>
                        </a:spcBef>
                        <a:spcAft>
                          <a:spcPts val="0"/>
                        </a:spcAft>
                        <a:buClr>
                          <a:schemeClr val="dk1"/>
                        </a:buClr>
                        <a:buSzPts val="1300"/>
                        <a:buFont typeface="Average"/>
                        <a:buAutoNum type="arabicPeriod"/>
                      </a:pPr>
                      <a:r>
                        <a:rPr lang="en" sz="1300">
                          <a:solidFill>
                            <a:schemeClr val="dk1"/>
                          </a:solidFill>
                          <a:latin typeface="Average"/>
                          <a:ea typeface="Average"/>
                          <a:cs typeface="Average"/>
                          <a:sym typeface="Average"/>
                        </a:rPr>
                        <a:t>Work from home trends means more demand for mobility products</a:t>
                      </a:r>
                      <a:endParaRPr sz="1300">
                        <a:solidFill>
                          <a:schemeClr val="dk1"/>
                        </a:solidFill>
                        <a:latin typeface="Average"/>
                        <a:ea typeface="Average"/>
                        <a:cs typeface="Average"/>
                        <a:sym typeface="Average"/>
                      </a:endParaRPr>
                    </a:p>
                    <a:p>
                      <a:pPr indent="0" lvl="0" marL="457200" marR="0" rtl="0" algn="l">
                        <a:lnSpc>
                          <a:spcPct val="150000"/>
                        </a:lnSpc>
                        <a:spcBef>
                          <a:spcPts val="0"/>
                        </a:spcBef>
                        <a:spcAft>
                          <a:spcPts val="0"/>
                        </a:spcAft>
                        <a:buNone/>
                      </a:pPr>
                      <a:r>
                        <a:t/>
                      </a:r>
                      <a:endParaRPr sz="1300">
                        <a:solidFill>
                          <a:schemeClr val="dk1"/>
                        </a:solidFill>
                        <a:latin typeface="Average"/>
                        <a:ea typeface="Average"/>
                        <a:cs typeface="Average"/>
                        <a:sym typeface="Average"/>
                      </a:endParaRPr>
                    </a:p>
                    <a:p>
                      <a:pPr indent="-311150" lvl="0" marL="457200" marR="0" rtl="0" algn="l">
                        <a:lnSpc>
                          <a:spcPct val="150000"/>
                        </a:lnSpc>
                        <a:spcBef>
                          <a:spcPts val="0"/>
                        </a:spcBef>
                        <a:spcAft>
                          <a:spcPts val="0"/>
                        </a:spcAft>
                        <a:buClr>
                          <a:schemeClr val="dk1"/>
                        </a:buClr>
                        <a:buSzPts val="1300"/>
                        <a:buFont typeface="Average"/>
                        <a:buAutoNum type="arabicPeriod"/>
                      </a:pPr>
                      <a:r>
                        <a:rPr lang="en" sz="1300">
                          <a:solidFill>
                            <a:schemeClr val="dk1"/>
                          </a:solidFill>
                          <a:latin typeface="Average"/>
                          <a:ea typeface="Average"/>
                          <a:cs typeface="Average"/>
                          <a:sym typeface="Average"/>
                        </a:rPr>
                        <a:t>Recent high profile cybersecurity threats increase demand</a:t>
                      </a:r>
                      <a:endParaRPr sz="1300">
                        <a:solidFill>
                          <a:schemeClr val="dk1"/>
                        </a:solidFill>
                        <a:latin typeface="Average"/>
                        <a:ea typeface="Average"/>
                        <a:cs typeface="Average"/>
                        <a:sym typeface="Average"/>
                      </a:endParaRPr>
                    </a:p>
                    <a:p>
                      <a:pPr indent="0" lvl="0" marL="0" marR="0" rtl="0" algn="l">
                        <a:lnSpc>
                          <a:spcPct val="150000"/>
                        </a:lnSpc>
                        <a:spcBef>
                          <a:spcPts val="0"/>
                        </a:spcBef>
                        <a:spcAft>
                          <a:spcPts val="0"/>
                        </a:spcAft>
                        <a:buNone/>
                      </a:pPr>
                      <a:r>
                        <a:t/>
                      </a:r>
                      <a:endParaRPr sz="1300">
                        <a:solidFill>
                          <a:schemeClr val="dk1"/>
                        </a:solidFill>
                        <a:latin typeface="Average"/>
                        <a:ea typeface="Average"/>
                        <a:cs typeface="Average"/>
                        <a:sym typeface="Average"/>
                      </a:endParaRPr>
                    </a:p>
                    <a:p>
                      <a:pPr indent="-311150" lvl="0" marL="457200" marR="0" rtl="0" algn="l">
                        <a:lnSpc>
                          <a:spcPct val="150000"/>
                        </a:lnSpc>
                        <a:spcBef>
                          <a:spcPts val="0"/>
                        </a:spcBef>
                        <a:spcAft>
                          <a:spcPts val="0"/>
                        </a:spcAft>
                        <a:buClr>
                          <a:schemeClr val="dk1"/>
                        </a:buClr>
                        <a:buSzPts val="1300"/>
                        <a:buFont typeface="Average"/>
                        <a:buAutoNum type="arabicPeriod"/>
                      </a:pPr>
                      <a:r>
                        <a:rPr lang="en" sz="1300">
                          <a:solidFill>
                            <a:schemeClr val="dk1"/>
                          </a:solidFill>
                          <a:latin typeface="Average"/>
                          <a:ea typeface="Average"/>
                          <a:cs typeface="Average"/>
                          <a:sym typeface="Average"/>
                        </a:rPr>
                        <a:t>Advancements in AI present an opportunity to improve internal tooling </a:t>
                      </a:r>
                      <a:endParaRPr sz="1300">
                        <a:solidFill>
                          <a:schemeClr val="dk1"/>
                        </a:solidFill>
                        <a:latin typeface="Average"/>
                        <a:ea typeface="Average"/>
                        <a:cs typeface="Average"/>
                        <a:sym typeface="Average"/>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ctr">
                        <a:spcBef>
                          <a:spcPts val="0"/>
                        </a:spcBef>
                        <a:spcAft>
                          <a:spcPts val="0"/>
                        </a:spcAft>
                        <a:buNone/>
                      </a:pPr>
                      <a:r>
                        <a:rPr b="1" lang="en" sz="1600" u="sng">
                          <a:solidFill>
                            <a:schemeClr val="dk1"/>
                          </a:solidFill>
                          <a:latin typeface="Average"/>
                          <a:ea typeface="Average"/>
                          <a:cs typeface="Average"/>
                          <a:sym typeface="Average"/>
                        </a:rPr>
                        <a:t>Threats</a:t>
                      </a:r>
                      <a:endParaRPr b="1" sz="1600" u="sng">
                        <a:solidFill>
                          <a:schemeClr val="dk1"/>
                        </a:solidFill>
                        <a:latin typeface="Average"/>
                        <a:ea typeface="Average"/>
                        <a:cs typeface="Average"/>
                        <a:sym typeface="Average"/>
                      </a:endParaRPr>
                    </a:p>
                    <a:p>
                      <a:pPr indent="0" lvl="0" marL="457200" marR="0" rtl="0" algn="just">
                        <a:lnSpc>
                          <a:spcPct val="100000"/>
                        </a:lnSpc>
                        <a:spcBef>
                          <a:spcPts val="0"/>
                        </a:spcBef>
                        <a:spcAft>
                          <a:spcPts val="0"/>
                        </a:spcAft>
                        <a:buNone/>
                      </a:pPr>
                      <a:r>
                        <a:t/>
                      </a:r>
                      <a:endParaRPr sz="1300">
                        <a:solidFill>
                          <a:schemeClr val="dk1"/>
                        </a:solidFill>
                        <a:latin typeface="Average"/>
                        <a:ea typeface="Average"/>
                        <a:cs typeface="Average"/>
                        <a:sym typeface="Average"/>
                      </a:endParaRPr>
                    </a:p>
                    <a:p>
                      <a:pPr indent="-311150" lvl="0" marL="457200" marR="0" rtl="0" algn="l">
                        <a:lnSpc>
                          <a:spcPct val="150000"/>
                        </a:lnSpc>
                        <a:spcBef>
                          <a:spcPts val="0"/>
                        </a:spcBef>
                        <a:spcAft>
                          <a:spcPts val="0"/>
                        </a:spcAft>
                        <a:buClr>
                          <a:schemeClr val="dk1"/>
                        </a:buClr>
                        <a:buSzPts val="1300"/>
                        <a:buFont typeface="Average"/>
                        <a:buAutoNum type="arabicPeriod"/>
                      </a:pPr>
                      <a:r>
                        <a:rPr lang="en" sz="1300">
                          <a:solidFill>
                            <a:schemeClr val="dk1"/>
                          </a:solidFill>
                          <a:latin typeface="Average"/>
                          <a:ea typeface="Average"/>
                          <a:cs typeface="Average"/>
                          <a:sym typeface="Average"/>
                        </a:rPr>
                        <a:t>Mobility is a competitive industry containing industry giants like IBM</a:t>
                      </a:r>
                      <a:endParaRPr sz="1300">
                        <a:solidFill>
                          <a:schemeClr val="dk1"/>
                        </a:solidFill>
                        <a:latin typeface="Average"/>
                        <a:ea typeface="Average"/>
                        <a:cs typeface="Average"/>
                        <a:sym typeface="Average"/>
                      </a:endParaRPr>
                    </a:p>
                    <a:p>
                      <a:pPr indent="0" lvl="0" marL="457200" marR="0" rtl="0" algn="l">
                        <a:lnSpc>
                          <a:spcPct val="150000"/>
                        </a:lnSpc>
                        <a:spcBef>
                          <a:spcPts val="0"/>
                        </a:spcBef>
                        <a:spcAft>
                          <a:spcPts val="0"/>
                        </a:spcAft>
                        <a:buNone/>
                      </a:pPr>
                      <a:r>
                        <a:t/>
                      </a:r>
                      <a:endParaRPr sz="1300">
                        <a:solidFill>
                          <a:schemeClr val="dk1"/>
                        </a:solidFill>
                        <a:latin typeface="Average"/>
                        <a:ea typeface="Average"/>
                        <a:cs typeface="Average"/>
                        <a:sym typeface="Average"/>
                      </a:endParaRPr>
                    </a:p>
                    <a:p>
                      <a:pPr indent="-311150" lvl="0" marL="457200" marR="0" rtl="0" algn="l">
                        <a:lnSpc>
                          <a:spcPct val="150000"/>
                        </a:lnSpc>
                        <a:spcBef>
                          <a:spcPts val="0"/>
                        </a:spcBef>
                        <a:spcAft>
                          <a:spcPts val="0"/>
                        </a:spcAft>
                        <a:buClr>
                          <a:schemeClr val="dk1"/>
                        </a:buClr>
                        <a:buSzPts val="1300"/>
                        <a:buFont typeface="Average"/>
                        <a:buAutoNum type="arabicPeriod"/>
                      </a:pPr>
                      <a:r>
                        <a:rPr lang="en" sz="1300">
                          <a:solidFill>
                            <a:schemeClr val="dk1"/>
                          </a:solidFill>
                          <a:latin typeface="Average"/>
                          <a:ea typeface="Average"/>
                          <a:cs typeface="Average"/>
                          <a:sym typeface="Average"/>
                        </a:rPr>
                        <a:t>Newer competitors will leverage more advanced technology </a:t>
                      </a:r>
                      <a:endParaRPr sz="1300">
                        <a:solidFill>
                          <a:schemeClr val="dk1"/>
                        </a:solidFill>
                        <a:latin typeface="Average"/>
                        <a:ea typeface="Average"/>
                        <a:cs typeface="Average"/>
                        <a:sym typeface="Average"/>
                      </a:endParaRPr>
                    </a:p>
                    <a:p>
                      <a:pPr indent="0" lvl="0" marL="0" marR="0" rtl="0" algn="l">
                        <a:lnSpc>
                          <a:spcPct val="150000"/>
                        </a:lnSpc>
                        <a:spcBef>
                          <a:spcPts val="0"/>
                        </a:spcBef>
                        <a:spcAft>
                          <a:spcPts val="0"/>
                        </a:spcAft>
                        <a:buNone/>
                      </a:pPr>
                      <a:r>
                        <a:rPr lang="en" sz="1300">
                          <a:solidFill>
                            <a:schemeClr val="dk1"/>
                          </a:solidFill>
                          <a:latin typeface="Average"/>
                          <a:ea typeface="Average"/>
                          <a:cs typeface="Average"/>
                          <a:sym typeface="Average"/>
                        </a:rPr>
                        <a:t>​</a:t>
                      </a:r>
                      <a:endParaRPr sz="1300">
                        <a:solidFill>
                          <a:schemeClr val="dk1"/>
                        </a:solidFill>
                        <a:latin typeface="Average"/>
                        <a:ea typeface="Average"/>
                        <a:cs typeface="Average"/>
                        <a:sym typeface="Average"/>
                      </a:endParaRPr>
                    </a:p>
                    <a:p>
                      <a:pPr indent="-311150" lvl="0" marL="457200" marR="0" rtl="0" algn="l">
                        <a:lnSpc>
                          <a:spcPct val="150000"/>
                        </a:lnSpc>
                        <a:spcBef>
                          <a:spcPts val="0"/>
                        </a:spcBef>
                        <a:spcAft>
                          <a:spcPts val="0"/>
                        </a:spcAft>
                        <a:buClr>
                          <a:schemeClr val="dk1"/>
                        </a:buClr>
                        <a:buSzPts val="1300"/>
                        <a:buFont typeface="Average"/>
                        <a:buAutoNum type="arabicPeriod"/>
                      </a:pPr>
                      <a:r>
                        <a:rPr lang="en" sz="1300">
                          <a:solidFill>
                            <a:schemeClr val="dk1"/>
                          </a:solidFill>
                          <a:latin typeface="Average"/>
                          <a:ea typeface="Average"/>
                          <a:cs typeface="Average"/>
                          <a:sym typeface="Average"/>
                        </a:rPr>
                        <a:t>Difficult for businesses to swap to SOTI mobility due to friction</a:t>
                      </a:r>
                      <a:endParaRPr sz="1300">
                        <a:solidFill>
                          <a:schemeClr val="dk1"/>
                        </a:solidFill>
                        <a:latin typeface="Average"/>
                        <a:ea typeface="Average"/>
                        <a:cs typeface="Average"/>
                        <a:sym typeface="Average"/>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